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61" r:id="rId6"/>
    <p:sldMasterId id="2147483687" r:id="rId7"/>
  </p:sldMasterIdLst>
  <p:notesMasterIdLst>
    <p:notesMasterId r:id="rId33"/>
  </p:notesMasterIdLst>
  <p:sldIdLst>
    <p:sldId id="257" r:id="rId8"/>
    <p:sldId id="282" r:id="rId9"/>
    <p:sldId id="261" r:id="rId10"/>
    <p:sldId id="262" r:id="rId11"/>
    <p:sldId id="259" r:id="rId12"/>
    <p:sldId id="260" r:id="rId13"/>
    <p:sldId id="264" r:id="rId14"/>
    <p:sldId id="265" r:id="rId15"/>
    <p:sldId id="267" r:id="rId16"/>
    <p:sldId id="268" r:id="rId17"/>
    <p:sldId id="263" r:id="rId18"/>
    <p:sldId id="266" r:id="rId19"/>
    <p:sldId id="272" r:id="rId20"/>
    <p:sldId id="269" r:id="rId21"/>
    <p:sldId id="281" r:id="rId22"/>
    <p:sldId id="271" r:id="rId23"/>
    <p:sldId id="283" r:id="rId24"/>
    <p:sldId id="273" r:id="rId25"/>
    <p:sldId id="274" r:id="rId26"/>
    <p:sldId id="275" r:id="rId27"/>
    <p:sldId id="276" r:id="rId28"/>
    <p:sldId id="277" r:id="rId29"/>
    <p:sldId id="278" r:id="rId30"/>
    <p:sldId id="279" r:id="rId31"/>
    <p:sldId id="28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Kazim Zaidi" initials="AZ"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030" autoAdjust="0"/>
    <p:restoredTop sz="94660"/>
  </p:normalViewPr>
  <p:slideViewPr>
    <p:cSldViewPr snapToGrid="0">
      <p:cViewPr varScale="1">
        <p:scale>
          <a:sx n="82" d="100"/>
          <a:sy n="82" d="100"/>
        </p:scale>
        <p:origin x="40"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commentAuthors" Target="commentAuthors.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Kazim Zaidi" userId="03920b9d-cc24-4529-8e8a-b06e96118f53" providerId="ADAL" clId="{EE34C301-A3BD-4336-A8F3-3D606AFFD514}"/>
    <pc:docChg chg="addSld modSld">
      <pc:chgData name="Ali-Kazim Zaidi" userId="03920b9d-cc24-4529-8e8a-b06e96118f53" providerId="ADAL" clId="{EE34C301-A3BD-4336-A8F3-3D606AFFD514}" dt="2017-09-12T12:43:05.528" v="51"/>
      <pc:docMkLst>
        <pc:docMk/>
      </pc:docMkLst>
      <pc:sldChg chg="modSp">
        <pc:chgData name="Ali-Kazim Zaidi" userId="03920b9d-cc24-4529-8e8a-b06e96118f53" providerId="ADAL" clId="{EE34C301-A3BD-4336-A8F3-3D606AFFD514}" dt="2017-09-12T12:40:11.798" v="48" actId="20577"/>
        <pc:sldMkLst>
          <pc:docMk/>
          <pc:sldMk cId="3247965839" sldId="257"/>
        </pc:sldMkLst>
        <pc:spChg chg="mod">
          <ac:chgData name="Ali-Kazim Zaidi" userId="03920b9d-cc24-4529-8e8a-b06e96118f53" providerId="ADAL" clId="{EE34C301-A3BD-4336-A8F3-3D606AFFD514}" dt="2017-09-12T12:40:11.798" v="48" actId="20577"/>
          <ac:spMkLst>
            <pc:docMk/>
            <pc:sldMk cId="3247965839" sldId="257"/>
            <ac:spMk id="2" creationId="{00000000-0000-0000-0000-000000000000}"/>
          </ac:spMkLst>
        </pc:spChg>
      </pc:sldChg>
      <pc:sldChg chg="modTransition">
        <pc:chgData name="Ali-Kazim Zaidi" userId="03920b9d-cc24-4529-8e8a-b06e96118f53" providerId="ADAL" clId="{EE34C301-A3BD-4336-A8F3-3D606AFFD514}" dt="2017-09-12T12:43:05.528" v="51"/>
        <pc:sldMkLst>
          <pc:docMk/>
          <pc:sldMk cId="4078891065" sldId="272"/>
        </pc:sldMkLst>
      </pc:sldChg>
      <pc:sldChg chg="modSp add modTransition">
        <pc:chgData name="Ali-Kazim Zaidi" userId="03920b9d-cc24-4529-8e8a-b06e96118f53" providerId="ADAL" clId="{EE34C301-A3BD-4336-A8F3-3D606AFFD514}" dt="2017-09-12T12:42:57.035" v="50"/>
        <pc:sldMkLst>
          <pc:docMk/>
          <pc:sldMk cId="185247865" sldId="283"/>
        </pc:sldMkLst>
        <pc:spChg chg="mod">
          <ac:chgData name="Ali-Kazim Zaidi" userId="03920b9d-cc24-4529-8e8a-b06e96118f53" providerId="ADAL" clId="{EE34C301-A3BD-4336-A8F3-3D606AFFD514}" dt="2017-09-12T12:42:57.035" v="50"/>
          <ac:spMkLst>
            <pc:docMk/>
            <pc:sldMk cId="185247865" sldId="283"/>
            <ac:spMk id="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9F541C-5E0D-4F1B-A5E9-F2F1B3E0AB0F}" type="datetimeFigureOut">
              <a:rPr lang="en-US" smtClean="0"/>
              <a:t>9/12/2017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E3237-6B47-4C3A-B461-09DDA378073C}" type="slidenum">
              <a:rPr lang="en-US" smtClean="0"/>
              <a:t>‹#›</a:t>
            </a:fld>
            <a:endParaRPr lang="en-US"/>
          </a:p>
        </p:txBody>
      </p:sp>
    </p:spTree>
    <p:extLst>
      <p:ext uri="{BB962C8B-B14F-4D97-AF65-F5344CB8AC3E}">
        <p14:creationId xmlns:p14="http://schemas.microsoft.com/office/powerpoint/2010/main" val="3623587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maths.lancs.ac.uk/~rowlings/R/TaskView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9/12/2017 5:38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76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11</a:t>
            </a:fld>
            <a:endParaRPr lang="en-US"/>
          </a:p>
        </p:txBody>
      </p:sp>
    </p:spTree>
    <p:extLst>
      <p:ext uri="{BB962C8B-B14F-4D97-AF65-F5344CB8AC3E}">
        <p14:creationId xmlns:p14="http://schemas.microsoft.com/office/powerpoint/2010/main" val="246837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12</a:t>
            </a:fld>
            <a:endParaRPr lang="en-US"/>
          </a:p>
        </p:txBody>
      </p:sp>
    </p:spTree>
    <p:extLst>
      <p:ext uri="{BB962C8B-B14F-4D97-AF65-F5344CB8AC3E}">
        <p14:creationId xmlns:p14="http://schemas.microsoft.com/office/powerpoint/2010/main" val="765350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7533">
              <a:spcAft>
                <a:spcPts val="353"/>
              </a:spcAft>
            </a:pPr>
            <a:r>
              <a:rPr lang="en-US" dirty="0">
                <a:solidFill>
                  <a:srgbClr val="505050">
                    <a:lumMod val="60000"/>
                    <a:lumOff val="40000"/>
                  </a:srgbClr>
                </a:solidFill>
                <a:latin typeface="Segoe UI"/>
              </a:rPr>
              <a:t>CRAN Task View by Barry </a:t>
            </a:r>
            <a:r>
              <a:rPr lang="en-US" dirty="0" err="1">
                <a:solidFill>
                  <a:srgbClr val="505050">
                    <a:lumMod val="60000"/>
                    <a:lumOff val="40000"/>
                  </a:srgbClr>
                </a:solidFill>
                <a:latin typeface="Segoe UI"/>
              </a:rPr>
              <a:t>Rowlingson</a:t>
            </a:r>
            <a:r>
              <a:rPr lang="en-US" dirty="0">
                <a:solidFill>
                  <a:srgbClr val="505050">
                    <a:lumMod val="60000"/>
                    <a:lumOff val="40000"/>
                  </a:srgbClr>
                </a:solidFill>
                <a:latin typeface="Segoe UI"/>
              </a:rPr>
              <a:t>: </a:t>
            </a:r>
            <a:r>
              <a:rPr lang="en-US" dirty="0">
                <a:solidFill>
                  <a:srgbClr val="505050">
                    <a:lumMod val="60000"/>
                    <a:lumOff val="40000"/>
                  </a:srgbClr>
                </a:solidFill>
                <a:latin typeface="Segoe UI"/>
                <a:hlinkClick r:id="rId3"/>
              </a:rPr>
              <a:t>http://www.maths.lancs.ac.uk/~rowlings/R/TaskViews/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963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Slide objective</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At a high level, describe the evolution of predictive analytics technology and its current state in the marketplace. Also, introduce the related value proposition of combining the R programming language with the Microsoft data platform.</a:t>
            </a:r>
          </a:p>
          <a:p>
            <a:pPr defTabSz="966621" eaLnBrk="0" fontAlgn="base" hangingPunct="0">
              <a:lnSpc>
                <a:spcPct val="100000"/>
              </a:lnSpc>
              <a:spcBef>
                <a:spcPct val="30000"/>
              </a:spcBef>
              <a:spcAft>
                <a:spcPct val="0"/>
              </a:spcAft>
              <a:defRPr/>
            </a:pPr>
            <a:endParaRPr lang="en-US" sz="1200" i="1" dirty="0">
              <a:latin typeface="+mn-lt"/>
              <a:ea typeface="MS PGothic" panose="020B0600070205080204" pitchFamily="34" charset="-128"/>
              <a:cs typeface="ＭＳ Ｐゴシック" charset="0"/>
            </a:endParaRPr>
          </a:p>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Talking points</a:t>
            </a:r>
            <a:endParaRPr lang="en-US" sz="1200" dirty="0">
              <a:latin typeface="+mn-lt"/>
              <a:ea typeface="MS PGothic" panose="020B0600070205080204" pitchFamily="34" charset="-128"/>
              <a:cs typeface="ＭＳ Ｐゴシック" charset="0"/>
            </a:endParaRP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Data is the currency of modern business; from the cloud to on-premises and everything in between, access to data anytime, anywhere from varied sources has become a requirement for successful planning and operation. Today, the R open source programming language enables organizations to move beyond reacting to data after the fact, and begin predicting results and gathering proactive insights to help plan ahead. </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Basically, an evolution is taking place.</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The rise of machine learning and advanced analytics gives us the ability not only to look at historical data to understand what happened and why, but also to harness predictive analytics to peer into the future. With predictive analytics, we can better understand what is likely to happen and identify what actions should be taken so businesses can automate outcomes.</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Again, to date, R has been available only as open source. But now that’s changed, and Microsoft is introducing a new value proposition.</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endParaRPr lang="en-US" dirty="0"/>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dirty="0"/>
              <a:t>With R from</a:t>
            </a:r>
            <a:r>
              <a:rPr lang="en-US" baseline="0" dirty="0"/>
              <a:t> Microsoft, you get:</a:t>
            </a:r>
          </a:p>
          <a:p>
            <a:pPr marL="403211" lvl="1" indent="-177845" defTabSz="966621" eaLnBrk="0" fontAlgn="base" hangingPunct="0">
              <a:lnSpc>
                <a:spcPct val="100000"/>
              </a:lnSpc>
              <a:spcBef>
                <a:spcPct val="30000"/>
              </a:spcBef>
              <a:spcAft>
                <a:spcPct val="0"/>
              </a:spcAft>
              <a:defRPr/>
            </a:pPr>
            <a:r>
              <a:rPr lang="en-US" baseline="0" dirty="0"/>
              <a:t>peace of mind,</a:t>
            </a:r>
          </a:p>
          <a:p>
            <a:pPr marL="403211" lvl="1" indent="-177845" defTabSz="966621" eaLnBrk="0" fontAlgn="base" hangingPunct="0">
              <a:lnSpc>
                <a:spcPct val="100000"/>
              </a:lnSpc>
              <a:spcBef>
                <a:spcPct val="30000"/>
              </a:spcBef>
              <a:spcAft>
                <a:spcPct val="0"/>
              </a:spcAft>
              <a:defRPr/>
            </a:pPr>
            <a:r>
              <a:rPr lang="en-US" baseline="0" dirty="0"/>
              <a:t>Efficiency,</a:t>
            </a:r>
          </a:p>
          <a:p>
            <a:pPr marL="403211" lvl="1" indent="-177845" defTabSz="966621" eaLnBrk="0" fontAlgn="base" hangingPunct="0">
              <a:lnSpc>
                <a:spcPct val="100000"/>
              </a:lnSpc>
              <a:spcBef>
                <a:spcPct val="30000"/>
              </a:spcBef>
              <a:spcAft>
                <a:spcPct val="0"/>
              </a:spcAft>
              <a:defRPr/>
            </a:pPr>
            <a:r>
              <a:rPr lang="en-US" baseline="0" dirty="0"/>
              <a:t>Speed and scalability,</a:t>
            </a:r>
          </a:p>
          <a:p>
            <a:pPr marL="403211" lvl="1" indent="-177845" defTabSz="966621" eaLnBrk="0" fontAlgn="base" hangingPunct="0">
              <a:lnSpc>
                <a:spcPct val="100000"/>
              </a:lnSpc>
              <a:spcBef>
                <a:spcPct val="30000"/>
              </a:spcBef>
              <a:spcAft>
                <a:spcPct val="0"/>
              </a:spcAft>
              <a:defRPr/>
            </a:pPr>
            <a:r>
              <a:rPr lang="en-US" baseline="0" dirty="0"/>
              <a:t>And flexibility and agility.</a:t>
            </a:r>
          </a:p>
          <a:p>
            <a:pPr marL="403211" lvl="1" indent="-177845" defTabSz="966621" eaLnBrk="0" fontAlgn="base" hangingPunct="0">
              <a:lnSpc>
                <a:spcPct val="100000"/>
              </a:lnSpc>
              <a:spcBef>
                <a:spcPct val="30000"/>
              </a:spcBef>
              <a:spcAft>
                <a:spcPct val="0"/>
              </a:spcAft>
              <a:defRPr/>
            </a:pPr>
            <a:endParaRPr lang="en-US" baseline="0" dirty="0"/>
          </a:p>
          <a:p>
            <a:r>
              <a:rPr lang="en-US" b="1"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225366" lvl="1" indent="0" defTabSz="966621" eaLnBrk="0" fontAlgn="base" hangingPunct="0">
              <a:lnSpc>
                <a:spcPct val="100000"/>
              </a:lnSpc>
              <a:spcBef>
                <a:spcPct val="30000"/>
              </a:spcBef>
              <a:spcAft>
                <a:spcPct val="0"/>
              </a:spcAft>
              <a:buNone/>
              <a:defRPr/>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71285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b="1" i="0" dirty="0"/>
              <a:t> </a:t>
            </a:r>
            <a:r>
              <a:rPr lang="en-US" b="0" i="0" dirty="0"/>
              <a:t>Show</a:t>
            </a:r>
            <a:r>
              <a:rPr lang="en-US" b="0" i="0" baseline="0" dirty="0"/>
              <a:t> broad commitment to R by preserving freely available, enhanced editions, Windows and SQL Server editions and R Server editions for leading EDWs, Linux and Hadoop platforms.</a:t>
            </a:r>
          </a:p>
          <a:p>
            <a:pPr marL="177845" indent="-177845" defTabSz="982240">
              <a:spcAft>
                <a:spcPts val="358"/>
              </a:spcAft>
              <a:buFont typeface="Arial" panose="020B0604020202020204" pitchFamily="34" charset="0"/>
              <a:buChar char="•"/>
              <a:defRPr/>
            </a:pPr>
            <a:r>
              <a:rPr lang="en-US" b="0" i="0" baseline="0" dirty="0"/>
              <a:t>Differentiate free, open editions from commercial by mentioning availability of commercial 24x7 support, and enhancements to support very large scale data analytics at speed.</a:t>
            </a:r>
          </a:p>
          <a:p>
            <a:pPr defTabSz="982240">
              <a:spcAft>
                <a:spcPts val="358"/>
              </a:spcAft>
              <a:defRPr/>
            </a:pPr>
            <a:endParaRPr lang="en-US" b="1" i="0"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b="1" i="0" baseline="0" dirty="0"/>
              <a:t> </a:t>
            </a:r>
          </a:p>
          <a:p>
            <a:endParaRPr lang="en-US" b="1" i="0" baseline="0" dirty="0"/>
          </a:p>
          <a:p>
            <a:r>
              <a:rPr lang="en-US" b="1" i="0" baseline="0" dirty="0"/>
              <a:t>Notes</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9/12/2017 5:38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842359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sz="1200" dirty="0"/>
              <a:t>First, Cortana Intelligence provides services to bring data in, so that you can analyze it. It can be any type of data – structured, unstructured, stored in relational or non-relational sources, you name it. This can be data from inside your business, from traditional customer and operations data to IoT data streaming in from devices and sensors. It can also be data from external sources like, social media feeds. That data can be fed into various storage locations, and can be used in whatever downstream analytics and business applications you see fit. </a:t>
            </a:r>
          </a:p>
          <a:p>
            <a:r>
              <a:rPr lang="en-US" sz="1200" dirty="0"/>
              <a:t>  </a:t>
            </a:r>
          </a:p>
          <a:p>
            <a:r>
              <a:rPr lang="en-US" sz="1200" dirty="0"/>
              <a:t>The data brought in can then be stored in flexible big data storage services. Because it’s in the cloud, you can achieve massive global scale, and can easily scale up or down depending on demand. </a:t>
            </a:r>
            <a:r>
              <a:rPr lang="en-US" sz="1200" dirty="0">
                <a:latin typeface="+mn-lt"/>
              </a:rPr>
              <a:t>The c</a:t>
            </a:r>
            <a:r>
              <a:rPr lang="en-US" kern="0" dirty="0">
                <a:solidFill>
                  <a:srgbClr val="505050"/>
                </a:solidFill>
                <a:latin typeface="Segoe UI Semibold" panose="020B0702040204020203" pitchFamily="34" charset="0"/>
                <a:cs typeface="Segoe UI Semibold" panose="020B0702040204020203" pitchFamily="34" charset="0"/>
              </a:rPr>
              <a:t>loud gives you an almost infinite set of computing resources. </a:t>
            </a:r>
            <a:r>
              <a:rPr lang="en-US" sz="1200" dirty="0"/>
              <a:t>This means that you never have to worry about straining your capacity when high-volume events occur, whether they’re planned or unplanned. That might be a peak season of the year, an unexpectedly popular promotion that sets off a social media deluge, you name it.  </a:t>
            </a:r>
            <a:r>
              <a:rPr lang="en-US" sz="1200" dirty="0">
                <a:latin typeface="+mn-lt"/>
              </a:rPr>
              <a:t>Cloud is key to handling massive amounts of data in a cost-effective way. </a:t>
            </a:r>
            <a:endParaRPr lang="en-US" sz="1200" dirty="0"/>
          </a:p>
          <a:p>
            <a:endParaRPr lang="en-US" sz="1200" dirty="0"/>
          </a:p>
          <a:p>
            <a:r>
              <a:rPr lang="en-US" sz="1200" dirty="0"/>
              <a:t>And because it’s all in the cloud, you only pay for what you use. </a:t>
            </a:r>
            <a:r>
              <a:rPr lang="en-US" sz="1200" dirty="0">
                <a:latin typeface="+mn-lt"/>
              </a:rPr>
              <a:t>This in itself saves you money for anything that has variable computing needs. For some organizations, there is also an additional benefit of changing </a:t>
            </a:r>
            <a:r>
              <a:rPr lang="en-US" sz="1200" dirty="0" err="1">
                <a:latin typeface="+mn-lt"/>
              </a:rPr>
              <a:t>CapEx</a:t>
            </a:r>
            <a:r>
              <a:rPr lang="en-US" sz="1200" dirty="0">
                <a:latin typeface="+mn-lt"/>
              </a:rPr>
              <a:t> to </a:t>
            </a:r>
            <a:r>
              <a:rPr lang="en-US" sz="1200" dirty="0" err="1">
                <a:latin typeface="+mn-lt"/>
              </a:rPr>
              <a:t>OpEx</a:t>
            </a:r>
            <a:r>
              <a:rPr lang="en-US" sz="1200" dirty="0">
                <a:latin typeface="+mn-lt"/>
              </a:rPr>
              <a:t>, which frees up capital from infrastructure investments so it can be put to other uses.   </a:t>
            </a:r>
            <a:endParaRPr lang="en-US" sz="1200" dirty="0"/>
          </a:p>
          <a:p>
            <a:pPr defTabSz="967253" fontAlgn="base">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a:p>
            <a:pPr defTabSz="967253" fontAlgn="base">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&lt;Transition&gt;: Next, let’s cover analytics.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defTabSz="982240">
              <a:spcAft>
                <a:spcPts val="358"/>
              </a:spcAft>
              <a:defRPr/>
            </a:pPr>
            <a:endParaRPr lang="en-US" sz="1200" i="1"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27087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a:t>Slide Objective</a:t>
            </a:r>
          </a:p>
          <a:p>
            <a:pPr marL="177845" indent="-177845">
              <a:buFont typeface="Arial" panose="020B0604020202020204" pitchFamily="34" charset="0"/>
              <a:buChar char="•"/>
            </a:pPr>
            <a:r>
              <a:rPr lang="en-US" b="0" dirty="0"/>
              <a:t>Introduce</a:t>
            </a:r>
            <a:r>
              <a:rPr lang="en-US" b="0" baseline="0" dirty="0"/>
              <a:t> the two product families and transition to high-level product overviews.</a:t>
            </a:r>
          </a:p>
          <a:p>
            <a:pPr marL="177845" indent="-177845">
              <a:buFont typeface="Arial" panose="020B0604020202020204" pitchFamily="34" charset="0"/>
              <a:buChar char="•"/>
            </a:pPr>
            <a:endParaRPr lang="en-US" b="0" dirty="0"/>
          </a:p>
          <a:p>
            <a:r>
              <a:rPr lang="en-US" b="1" dirty="0"/>
              <a:t>Talking Points</a:t>
            </a:r>
          </a:p>
          <a:p>
            <a:pPr marL="177845" indent="-177845">
              <a:buFont typeface="Arial" panose="020B0604020202020204" pitchFamily="34" charset="0"/>
              <a:buChar char="•"/>
            </a:pPr>
            <a:r>
              <a:rPr lang="en-US" b="0" dirty="0"/>
              <a:t>Microsoft</a:t>
            </a:r>
            <a:r>
              <a:rPr lang="en-US" b="0" baseline="0" dirty="0"/>
              <a:t> brings two complementary product lines to bear on the challenges of Advanced Analytics.</a:t>
            </a:r>
          </a:p>
          <a:p>
            <a:pPr marL="177845" indent="-177845">
              <a:buFont typeface="Arial" panose="020B0604020202020204" pitchFamily="34" charset="0"/>
              <a:buChar char="•"/>
            </a:pPr>
            <a:r>
              <a:rPr lang="en-US" b="0" baseline="0" dirty="0"/>
              <a:t>Cortana Intelligence Suite provides a rich, end-to-end, cloud-based advanced analytics capability.</a:t>
            </a:r>
          </a:p>
          <a:p>
            <a:pPr marL="177845" indent="-177845">
              <a:buFont typeface="Arial" panose="020B0604020202020204" pitchFamily="34" charset="0"/>
              <a:buChar char="•"/>
            </a:pPr>
            <a:r>
              <a:rPr lang="en-US" b="0" baseline="0" dirty="0"/>
              <a:t>Microsoft’s R Server and SQL R Services products leverage a predominantly on-premises point of view – designed for users with significant investments in on-premises data, data repositories, and application portfolios.</a:t>
            </a:r>
            <a:endParaRPr lang="en-US" b="0" dirty="0"/>
          </a:p>
          <a:p>
            <a:endParaRPr lang="en-US" b="1" dirty="0"/>
          </a:p>
          <a:p>
            <a:r>
              <a:rPr lang="en-US" b="1" dirty="0"/>
              <a:t>Notes</a:t>
            </a:r>
          </a:p>
          <a:p>
            <a:pPr marL="177845" indent="-177845">
              <a:buFont typeface="Arial" panose="020B0604020202020204" pitchFamily="34" charset="0"/>
              <a:buChar char="•"/>
            </a:pPr>
            <a:r>
              <a:rPr lang="en-US" b="0" dirty="0"/>
              <a:t>Avoid</a:t>
            </a:r>
            <a:r>
              <a:rPr lang="en-US" b="0" baseline="0" dirty="0"/>
              <a:t> being dragged into a direct comparison of the two products.  There is not a clear answer until much more is known about the audience and their challenges.</a:t>
            </a:r>
          </a:p>
          <a:p>
            <a:pPr marL="177845" indent="-177845">
              <a:buFont typeface="Arial" panose="020B0604020202020204" pitchFamily="34" charset="0"/>
              <a:buChar char="•"/>
            </a:pPr>
            <a:r>
              <a:rPr lang="en-US" b="0" baseline="0" dirty="0"/>
              <a:t>If you get dragged into this discussion you may well lose the remainder of your time.</a:t>
            </a:r>
            <a:endParaRPr lang="en-US" b="0" dirty="0"/>
          </a:p>
        </p:txBody>
      </p:sp>
      <p:sp>
        <p:nvSpPr>
          <p:cNvPr id="4" name="Header Placeholder 3"/>
          <p:cNvSpPr>
            <a:spLocks noGrp="1"/>
          </p:cNvSpPr>
          <p:nvPr>
            <p:ph type="hdr" sz="quarter" idx="10"/>
          </p:nvPr>
        </p:nvSpPr>
        <p:spPr/>
        <p:txBody>
          <a:bodyPr/>
          <a:lstStyle/>
          <a:p>
            <a:pPr defTabSz="967533">
              <a:defRPr/>
            </a:pPr>
            <a:r>
              <a:rPr lang="en-US">
                <a:solidFill>
                  <a:prstClr val="black"/>
                </a:solidFill>
              </a:rPr>
              <a:t>Build 2015</a:t>
            </a:r>
          </a:p>
          <a:p>
            <a:pPr defTabSz="967533">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98448" defTabSz="97539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7533">
              <a:defRPr/>
            </a:pPr>
            <a:fld id="{38EEC551-8CDA-4EB6-89BB-2A86C9F091C8}" type="datetime8">
              <a:rPr lang="en-US">
                <a:solidFill>
                  <a:prstClr val="black"/>
                </a:solidFill>
              </a:rPr>
              <a:pPr defTabSz="967533">
                <a:defRPr/>
              </a:pPr>
              <a:t>9/12/2017 5:38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7533">
              <a:defRPr/>
            </a:pPr>
            <a:fld id="{B4008EB6-D09E-4580-8CD6-DDB14511944F}" type="slidenum">
              <a:rPr lang="en-US">
                <a:solidFill>
                  <a:prstClr val="black"/>
                </a:solidFill>
              </a:rPr>
              <a:pPr defTabSz="967533">
                <a:defRPr/>
              </a:pPr>
              <a:t>18</a:t>
            </a:fld>
            <a:endParaRPr lang="en-US" dirty="0">
              <a:solidFill>
                <a:prstClr val="black"/>
              </a:solidFill>
            </a:endParaRPr>
          </a:p>
        </p:txBody>
      </p:sp>
    </p:spTree>
    <p:extLst>
      <p:ext uri="{BB962C8B-B14F-4D97-AF65-F5344CB8AC3E}">
        <p14:creationId xmlns:p14="http://schemas.microsoft.com/office/powerpoint/2010/main" val="1453989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9/12/2017 5:38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119555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9/12/2017 5:38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69953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9/12/2017 5:38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815759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3</a:t>
            </a:fld>
            <a:endParaRPr lang="en-US"/>
          </a:p>
        </p:txBody>
      </p:sp>
    </p:spTree>
    <p:extLst>
      <p:ext uri="{BB962C8B-B14F-4D97-AF65-F5344CB8AC3E}">
        <p14:creationId xmlns:p14="http://schemas.microsoft.com/office/powerpoint/2010/main" val="635237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102736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9/12/2017 5:38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203307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9/12/2017 5:38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8713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1475" y="720725"/>
            <a:ext cx="6413500" cy="360838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0D750A-CBC3-4706-9C62-B6AC1EBEF41C}" type="slidenum">
              <a:rPr lang="en-US" smtClean="0"/>
              <a:pPr/>
              <a:t>24</a:t>
            </a:fld>
            <a:endParaRPr lang="en-US" dirty="0"/>
          </a:p>
        </p:txBody>
      </p:sp>
    </p:spTree>
    <p:extLst>
      <p:ext uri="{BB962C8B-B14F-4D97-AF65-F5344CB8AC3E}">
        <p14:creationId xmlns:p14="http://schemas.microsoft.com/office/powerpoint/2010/main" val="774888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25</a:t>
            </a:fld>
            <a:endParaRPr lang="en-US"/>
          </a:p>
        </p:txBody>
      </p:sp>
    </p:spTree>
    <p:extLst>
      <p:ext uri="{BB962C8B-B14F-4D97-AF65-F5344CB8AC3E}">
        <p14:creationId xmlns:p14="http://schemas.microsoft.com/office/powerpoint/2010/main" val="572031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4</a:t>
            </a:fld>
            <a:endParaRPr lang="en-US"/>
          </a:p>
        </p:txBody>
      </p:sp>
    </p:spTree>
    <p:extLst>
      <p:ext uri="{BB962C8B-B14F-4D97-AF65-F5344CB8AC3E}">
        <p14:creationId xmlns:p14="http://schemas.microsoft.com/office/powerpoint/2010/main" val="2246390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5</a:t>
            </a:fld>
            <a:endParaRPr lang="en-US"/>
          </a:p>
        </p:txBody>
      </p:sp>
    </p:spTree>
    <p:extLst>
      <p:ext uri="{BB962C8B-B14F-4D97-AF65-F5344CB8AC3E}">
        <p14:creationId xmlns:p14="http://schemas.microsoft.com/office/powerpoint/2010/main" val="2106652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6</a:t>
            </a:fld>
            <a:endParaRPr lang="en-US"/>
          </a:p>
        </p:txBody>
      </p:sp>
    </p:spTree>
    <p:extLst>
      <p:ext uri="{BB962C8B-B14F-4D97-AF65-F5344CB8AC3E}">
        <p14:creationId xmlns:p14="http://schemas.microsoft.com/office/powerpoint/2010/main" val="1947668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9/12/2017 5:38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7697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ea typeface="MS PGothic" panose="020B0600070205080204" pitchFamily="34" charset="-128"/>
                <a:cs typeface="ＭＳ Ｐゴシック" charset="0"/>
              </a:rPr>
              <a:t>Introduce the popularity of the R language vs. other analytics languages.</a:t>
            </a:r>
          </a:p>
          <a:p>
            <a:pPr defTabSz="982240" eaLnBrk="0" fontAlgn="base" hangingPunct="0">
              <a:lnSpc>
                <a:spcPct val="100000"/>
              </a:lnSpc>
              <a:spcBef>
                <a:spcPct val="30000"/>
              </a:spcBef>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a:buFont typeface="Arial" panose="020B0604020202020204" pitchFamily="34" charset="0"/>
              <a:buChar char="•"/>
            </a:pPr>
            <a:r>
              <a:rPr lang="en-US" dirty="0"/>
              <a:t>R is</a:t>
            </a:r>
            <a:r>
              <a:rPr lang="en-US" baseline="0" dirty="0"/>
              <a:t> enjoying an unstoppable wave of popularity</a:t>
            </a:r>
          </a:p>
          <a:p>
            <a:pPr marL="177845" indent="-177845">
              <a:buFont typeface="Arial" panose="020B0604020202020204" pitchFamily="34" charset="0"/>
              <a:buChar char="•"/>
            </a:pPr>
            <a:r>
              <a:rPr lang="en-US" baseline="0" dirty="0"/>
              <a:t>In 2015, it moved from the #9 most frequently used language to #6.</a:t>
            </a:r>
          </a:p>
          <a:p>
            <a:pPr marL="177845" indent="-177845">
              <a:buFont typeface="Arial" panose="020B0604020202020204" pitchFamily="34" charset="0"/>
              <a:buChar char="•"/>
            </a:pPr>
            <a:r>
              <a:rPr lang="en-US" baseline="0" dirty="0"/>
              <a:t>Only general purpose languages are more frequently used than R.</a:t>
            </a:r>
          </a:p>
          <a:p>
            <a:pPr marL="177845" indent="-177845">
              <a:buFont typeface="Arial" panose="020B0604020202020204" pitchFamily="34" charset="0"/>
              <a:buChar char="•"/>
            </a:pPr>
            <a:endParaRPr lang="en-US" baseline="0" dirty="0"/>
          </a:p>
          <a:p>
            <a:r>
              <a:rPr lang="en-US" b="1" baseline="0"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69074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b="1" dirty="0"/>
              <a:t> </a:t>
            </a:r>
            <a:r>
              <a:rPr lang="en-US" sz="1200" dirty="0"/>
              <a:t>Establish that R is a language is as important for the community that uses it an the capabilities written to extend it than the language itself.</a:t>
            </a:r>
          </a:p>
          <a:p>
            <a:pPr marL="177845" indent="-177845" defTabSz="982240">
              <a:spcAft>
                <a:spcPts val="358"/>
              </a:spcAft>
              <a:buFont typeface="Arial" panose="020B0604020202020204" pitchFamily="34" charset="0"/>
              <a:buChar char="•"/>
              <a:defRPr/>
            </a:pPr>
            <a:endParaRPr lang="en-US" sz="1200"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Part 1 of the R World is The R language, developed specifically for data analysis – particularly among statisticians and mathematicians.</a:t>
            </a:r>
          </a:p>
          <a:p>
            <a:pPr marL="177845" indent="-177845" defTabSz="982240">
              <a:spcAft>
                <a:spcPts val="358"/>
              </a:spcAft>
              <a:buFont typeface="Arial" panose="020B0604020202020204" pitchFamily="34" charset="0"/>
              <a:buChar char="•"/>
              <a:defRPr/>
            </a:pPr>
            <a:r>
              <a:rPr lang="en-US" sz="1200" dirty="0"/>
              <a:t>[optional points]:</a:t>
            </a:r>
          </a:p>
          <a:p>
            <a:pPr marL="403211" lvl="1" indent="-177845" defTabSz="982240">
              <a:spcAft>
                <a:spcPts val="358"/>
              </a:spcAft>
              <a:defRPr/>
            </a:pPr>
            <a:r>
              <a:rPr lang="en-US" sz="1200" dirty="0"/>
              <a:t>Developed in New Zealand, release in roughly 2000.  </a:t>
            </a:r>
          </a:p>
          <a:p>
            <a:pPr marL="403211" lvl="1" indent="-177845" defTabSz="982240">
              <a:spcAft>
                <a:spcPts val="358"/>
              </a:spcAft>
              <a:defRPr/>
            </a:pPr>
            <a:r>
              <a:rPr lang="en-US" sz="1200" dirty="0"/>
              <a:t>Maintained by the R Foundation which releases new editions of R every few weeks.</a:t>
            </a:r>
          </a:p>
          <a:p>
            <a:pPr marL="403211" lvl="1" indent="-177845" defTabSz="982240">
              <a:spcAft>
                <a:spcPts val="358"/>
              </a:spcAft>
              <a:defRPr/>
            </a:pPr>
            <a:r>
              <a:rPr lang="en-US" sz="1200" dirty="0"/>
              <a:t>Licensed under GPL open source license.</a:t>
            </a:r>
          </a:p>
          <a:p>
            <a:pPr marL="177845" indent="-177845" defTabSz="982240">
              <a:spcAft>
                <a:spcPts val="358"/>
              </a:spcAft>
              <a:buFont typeface="Arial" panose="020B0604020202020204" pitchFamily="34" charset="0"/>
              <a:buChar char="•"/>
              <a:defRPr/>
            </a:pPr>
            <a:r>
              <a:rPr lang="en-US" sz="1200" dirty="0"/>
              <a:t>R directly supports complex data manipulation operations making them extremely simple for users, particularly those with greater depth in statistics and mathematics than in computer science.</a:t>
            </a:r>
          </a:p>
          <a:p>
            <a:pPr marL="177845" indent="-177845" defTabSz="982240">
              <a:spcAft>
                <a:spcPts val="358"/>
              </a:spcAft>
              <a:buFont typeface="Arial" panose="020B0604020202020204" pitchFamily="34" charset="0"/>
              <a:buChar char="•"/>
              <a:defRPr/>
            </a:pPr>
            <a:r>
              <a:rPr lang="en-US" sz="1200" dirty="0"/>
              <a:t>Huge community of users across industry, government and academia use R daily.</a:t>
            </a:r>
          </a:p>
          <a:p>
            <a:pPr marL="177845" indent="-177845" defTabSz="982240">
              <a:spcAft>
                <a:spcPts val="358"/>
              </a:spcAft>
              <a:buFont typeface="Arial" panose="020B0604020202020204" pitchFamily="34" charset="0"/>
              <a:buChar char="•"/>
              <a:defRPr/>
            </a:pPr>
            <a:r>
              <a:rPr lang="en-US" sz="1200" dirty="0"/>
              <a:t>There are R user groups in most major cities.  Some of them very active and very large.  Suggest that users look at </a:t>
            </a:r>
            <a:r>
              <a:rPr lang="en-US" sz="1200" dirty="0" err="1"/>
              <a:t>MeetUp</a:t>
            </a:r>
            <a:r>
              <a:rPr lang="en-US" sz="1200" dirty="0"/>
              <a:t> for local groups that meet regularly.  </a:t>
            </a:r>
          </a:p>
          <a:p>
            <a:pPr marL="177845" indent="-177845" defTabSz="982240">
              <a:spcAft>
                <a:spcPts val="358"/>
              </a:spcAft>
              <a:buFont typeface="Arial" panose="020B0604020202020204" pitchFamily="34" charset="0"/>
              <a:buChar char="•"/>
              <a:defRPr/>
            </a:pPr>
            <a:r>
              <a:rPr lang="en-US" sz="1200" dirty="0"/>
              <a:t>Most important to the value of R is the huge repository of freely exchanged, algorithms, techniques, scripts, adapters, techniques, training available.</a:t>
            </a:r>
          </a:p>
          <a:p>
            <a:pPr marL="177845" indent="-177845" defTabSz="982240">
              <a:spcAft>
                <a:spcPts val="358"/>
              </a:spcAft>
              <a:buFont typeface="Arial" panose="020B0604020202020204" pitchFamily="34" charset="0"/>
              <a:buChar char="•"/>
              <a:defRPr/>
            </a:pPr>
            <a:r>
              <a:rPr lang="en-US" sz="1200" dirty="0"/>
              <a:t>Introduce CRAN:  “The Comprehensive R Archive Network”.</a:t>
            </a:r>
          </a:p>
          <a:p>
            <a:pPr marL="403211" lvl="1" indent="-177845" defTabSz="982240">
              <a:spcAft>
                <a:spcPts val="358"/>
              </a:spcAft>
              <a:defRPr/>
            </a:pPr>
            <a:r>
              <a:rPr lang="en-US" sz="1200" dirty="0"/>
              <a:t>Data access &amp; integration</a:t>
            </a:r>
          </a:p>
          <a:p>
            <a:pPr marL="403211" lvl="1" indent="-177845" defTabSz="982240">
              <a:spcAft>
                <a:spcPts val="358"/>
              </a:spcAft>
              <a:defRPr/>
            </a:pPr>
            <a:r>
              <a:rPr lang="en-US" sz="1200" dirty="0"/>
              <a:t>Data transformation</a:t>
            </a:r>
          </a:p>
          <a:p>
            <a:pPr marL="403211" lvl="1" indent="-177845" defTabSz="982240">
              <a:spcAft>
                <a:spcPts val="358"/>
              </a:spcAft>
              <a:defRPr/>
            </a:pPr>
            <a:r>
              <a:rPr lang="en-US" sz="1200" dirty="0"/>
              <a:t>Data profiling</a:t>
            </a:r>
          </a:p>
          <a:p>
            <a:pPr marL="403211" lvl="1" indent="-177845" defTabSz="982240">
              <a:spcAft>
                <a:spcPts val="358"/>
              </a:spcAft>
              <a:defRPr/>
            </a:pPr>
            <a:r>
              <a:rPr lang="en-US" sz="1200" dirty="0"/>
              <a:t>Data visualization</a:t>
            </a:r>
          </a:p>
          <a:p>
            <a:pPr marL="403211" lvl="1" indent="-177845" defTabSz="982240">
              <a:spcAft>
                <a:spcPts val="358"/>
              </a:spcAft>
              <a:defRPr/>
            </a:pPr>
            <a:r>
              <a:rPr lang="en-US" sz="1200" dirty="0"/>
              <a:t>Predictive analytics</a:t>
            </a:r>
          </a:p>
          <a:p>
            <a:pPr marL="403211" lvl="1" indent="-177845" defTabSz="982240">
              <a:spcAft>
                <a:spcPts val="358"/>
              </a:spcAft>
              <a:defRPr/>
            </a:pPr>
            <a:r>
              <a:rPr lang="en-US" sz="1200" dirty="0"/>
              <a:t>Machine Learning</a:t>
            </a:r>
          </a:p>
          <a:p>
            <a:pPr marL="177845" indent="-177845" defTabSz="982240">
              <a:spcAft>
                <a:spcPts val="358"/>
              </a:spcAft>
              <a:buFont typeface="Arial" panose="020B0604020202020204" pitchFamily="34" charset="0"/>
              <a:buChar char="•"/>
              <a:defRPr/>
            </a:pPr>
            <a:r>
              <a:rPr lang="en-US" sz="1200" dirty="0"/>
              <a:t>CRAN contains over 7000 (and growing) contributed packages.  Many algorithms, test data, comments on usage, etc.  One package contains hundreds of algorithms packaged as a library.</a:t>
            </a:r>
          </a:p>
          <a:p>
            <a:pPr marL="177845" indent="-177845" defTabSz="982240">
              <a:spcAft>
                <a:spcPts val="358"/>
              </a:spcAft>
              <a:buFont typeface="Arial" panose="020B0604020202020204" pitchFamily="34" charset="0"/>
              <a:buChar char="•"/>
              <a:defRPr/>
            </a:pPr>
            <a:r>
              <a:rPr lang="en-US" sz="1200" dirty="0"/>
              <a:t>All are designed to run with the R language.</a:t>
            </a:r>
          </a:p>
          <a:p>
            <a:pPr marL="177845" indent="-177845" defTabSz="982240">
              <a:spcAft>
                <a:spcPts val="358"/>
              </a:spcAft>
              <a:buFont typeface="Arial" panose="020B0604020202020204" pitchFamily="34" charset="0"/>
              <a:buChar char="•"/>
              <a:defRPr/>
            </a:pPr>
            <a:r>
              <a:rPr lang="en-US" sz="1200" dirty="0"/>
              <a:t>CRAN is the largest but not the only.  Thousands of additional algorithms, visualizations and tools are available from </a:t>
            </a:r>
            <a:r>
              <a:rPr lang="en-US" sz="1200" dirty="0" err="1"/>
              <a:t>BioConductor</a:t>
            </a:r>
            <a:r>
              <a:rPr lang="en-US" sz="1200" dirty="0"/>
              <a:t>, GitHub and other repositories.</a:t>
            </a:r>
            <a:endParaRPr lang="en-US" sz="1200" b="1" dirty="0"/>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82240" eaLnBrk="0" fontAlgn="base" hangingPunct="0">
              <a:lnSpc>
                <a:spcPct val="100000"/>
              </a:lnSpc>
              <a:spcBef>
                <a:spcPct val="30000"/>
              </a:spcBef>
              <a:spcAft>
                <a:spcPts val="358"/>
              </a:spcAft>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995119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latin typeface="+mn-lt"/>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Introduce how the use of open source R for machine learning and advanced analytics has been limited to a narrow user base of data scientists. Related to this, also discuss how many challenges and complexities remain for advanced analytics in the marketplace.</a:t>
            </a:r>
          </a:p>
          <a:p>
            <a:pPr defTabSz="982240">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i="0" dirty="0"/>
              <a:t>Today,</a:t>
            </a:r>
            <a:r>
              <a:rPr lang="en-US" i="0" baseline="0" dirty="0"/>
              <a:t> advanced analytics using open source R are being performed only by highly trained and specialized data scientists, mathematicians, and analysts who can create and nurture these models. This means that many challenges and complexities remain in the marketplace.</a:t>
            </a:r>
          </a:p>
          <a:p>
            <a:pPr defTabSz="982240">
              <a:spcAft>
                <a:spcPts val="358"/>
              </a:spcAft>
              <a:defRPr/>
            </a:pPr>
            <a:endParaRPr lang="en-US" i="0" baseline="0" dirty="0"/>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First, many companies cannot negotiate </a:t>
            </a:r>
            <a:r>
              <a:rPr lang="en-US" sz="1200" dirty="0">
                <a:solidFill>
                  <a:srgbClr val="FFFFFF"/>
                </a:solidFill>
                <a:latin typeface="Segoe UI Light"/>
                <a:ea typeface="Segoe UI" pitchFamily="34" charset="0"/>
                <a:cs typeface="Segoe UI" pitchFamily="34" charset="0"/>
              </a:rPr>
              <a:t>the increasing costs of specialized talent, infrastructure, and machine learning tools that make total cost of ownership (TCO) and return on investment (ROI) uncertain.</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Second, </a:t>
            </a:r>
            <a:r>
              <a:rPr lang="en-US" sz="1200" dirty="0">
                <a:latin typeface="+mn-lt"/>
                <a:cs typeface="Segoe UI" pitchFamily="34" charset="0"/>
              </a:rPr>
              <a:t>s</a:t>
            </a:r>
            <a:r>
              <a:rPr lang="en-US" sz="1200" dirty="0">
                <a:latin typeface="+mn-lt"/>
                <a:ea typeface="Segoe UI" pitchFamily="34" charset="0"/>
                <a:cs typeface="Segoe UI" pitchFamily="34" charset="0"/>
              </a:rPr>
              <a:t>iloed and cumbersome data management restricts access to data and poses limitations on what data can be included in models.</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Third, trying to collaborate across </a:t>
            </a:r>
            <a:r>
              <a:rPr lang="en-US" sz="1200" dirty="0">
                <a:latin typeface="+mn-lt"/>
                <a:cs typeface="Segoe UI" pitchFamily="34" charset="0"/>
              </a:rPr>
              <a:t>c</a:t>
            </a:r>
            <a:r>
              <a:rPr lang="en-US" sz="1200" dirty="0">
                <a:latin typeface="+mn-lt"/>
                <a:ea typeface="Segoe UI" pitchFamily="34" charset="0"/>
                <a:cs typeface="Segoe UI" pitchFamily="34" charset="0"/>
              </a:rPr>
              <a:t>omplex and fragmented technologies tends to limit agility and reduce participation in exploring data and building models. </a:t>
            </a:r>
            <a:r>
              <a:rPr lang="en-US" sz="1200" dirty="0">
                <a:solidFill>
                  <a:schemeClr val="bg1"/>
                </a:solidFill>
                <a:latin typeface="+mn-lt"/>
                <a:ea typeface="Segoe UI" pitchFamily="34" charset="0"/>
                <a:cs typeface="Segoe UI" pitchFamily="34" charset="0"/>
              </a:rPr>
              <a:t>P</a:t>
            </a:r>
            <a:r>
              <a:rPr lang="en-US" i="0" dirty="0">
                <a:solidFill>
                  <a:schemeClr val="bg1"/>
                </a:solidFill>
                <a:ea typeface="Segoe UI" pitchFamily="34" charset="0"/>
                <a:cs typeface="Segoe UI" pitchFamily="34" charset="0"/>
              </a:rPr>
              <a:t>eople end up struggling with the technology instead of focusing on the business problem at hand.</a:t>
            </a:r>
            <a:endParaRPr lang="en-US" sz="1200" dirty="0">
              <a:solidFill>
                <a:schemeClr val="bg1"/>
              </a:solidFill>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chemeClr val="bg1"/>
              </a:solidFill>
              <a:latin typeface="+mn-lt"/>
              <a:ea typeface="Segoe UI" pitchFamily="34" charset="0"/>
              <a:cs typeface="Segoe UI" pitchFamily="34" charset="0"/>
            </a:endParaRPr>
          </a:p>
          <a:p>
            <a:pPr marL="177845" indent="-177845" defTabSz="982240">
              <a:spcAft>
                <a:spcPts val="358"/>
              </a:spcAft>
              <a:buFont typeface="Arial" panose="020B0604020202020204" pitchFamily="34" charset="0"/>
              <a:buChar char="•"/>
              <a:defRPr/>
            </a:pPr>
            <a:r>
              <a:rPr lang="en-US" i="0" baseline="0" dirty="0"/>
              <a:t>Finally, many models never achieve business value because it’s so difficult to deploy them to stable production environments. If you can imagine spending hundreds of thousands of dollars on a solution and having it never go into production, you can see why machine learning has been so niche up to this point.</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149112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C1467C1-1CC4-4746-88C7-7BDBE7720F80}" type="datetimeFigureOut">
              <a:rPr lang="en-US" smtClean="0"/>
              <a:t>9/12/2017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472162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9/12/2017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201811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9/12/2017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668864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103684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70"/>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383272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8"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1" y="6029314"/>
            <a:ext cx="1673891" cy="358621"/>
          </a:xfrm>
          <a:prstGeom prst="rect">
            <a:avLst/>
          </a:prstGeom>
        </p:spPr>
      </p:pic>
      <p:sp>
        <p:nvSpPr>
          <p:cNvPr id="8" name="Rectangle 7"/>
          <p:cNvSpPr/>
          <p:nvPr userDrawn="1"/>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590082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02583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736382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52513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711503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73952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9/12/2017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26008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4"/>
            <a:ext cx="9860673"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313175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51990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02453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461648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353743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8972997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6"/>
            <a:ext cx="5378548" cy="1974199"/>
          </a:xfrm>
        </p:spPr>
        <p:txBody>
          <a:bodyPr>
            <a:spAutoFit/>
          </a:bodyPr>
          <a:lstStyle>
            <a:lvl1pPr>
              <a:defRPr sz="647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8"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05763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0460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4731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3002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C1467C1-1CC4-4746-88C7-7BDBE7720F80}" type="datetimeFigureOut">
              <a:rPr lang="en-US" smtClean="0"/>
              <a:t>9/12/2017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7968347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79779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88903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403990437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890664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277019332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6"/>
              </a:spcBef>
              <a:buNone/>
              <a:defRPr sz="3529">
                <a:solidFill>
                  <a:schemeClr val="accent1"/>
                </a:solidFill>
              </a:defRPr>
            </a:lvl1pPr>
            <a:lvl2pPr marL="0" indent="0">
              <a:buFontTx/>
              <a:buNone/>
              <a:defRPr sz="1962"/>
            </a:lvl2pPr>
            <a:lvl3pPr marL="224134" indent="0">
              <a:buNone/>
              <a:defRPr sz="1766"/>
            </a:lvl3pPr>
            <a:lvl4pPr marL="448266" indent="0">
              <a:buNone/>
              <a:defRPr sz="1567"/>
            </a:lvl4pPr>
            <a:lvl5pPr marL="672400" indent="0">
              <a:buNone/>
              <a:defRPr sz="15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170138243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1935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71638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61065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228132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1467C1-1CC4-4746-88C7-7BDBE7720F80}" type="datetimeFigureOut">
              <a:rPr lang="en-US" smtClean="0"/>
              <a:t>9/12/2017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4638888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37158566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52885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117932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64683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621781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1153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58055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570267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243223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18135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1467C1-1CC4-4746-88C7-7BDBE7720F80}" type="datetimeFigureOut">
              <a:rPr lang="en-US" smtClean="0"/>
              <a:t>9/12/2017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048027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1387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40044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536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8665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904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53291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621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750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405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517883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1467C1-1CC4-4746-88C7-7BDBE7720F80}" type="datetimeFigureOut">
              <a:rPr lang="en-US" smtClean="0"/>
              <a:t>9/12/2017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8744437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905098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68929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001456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3710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81784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333670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48920622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3311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1467C1-1CC4-4746-88C7-7BDBE7720F80}" type="datetimeFigureOut">
              <a:rPr lang="en-US" smtClean="0"/>
              <a:t>9/12/2017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904444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1467C1-1CC4-4746-88C7-7BDBE7720F80}" type="datetimeFigureOut">
              <a:rPr lang="en-US" smtClean="0"/>
              <a:t>9/12/2017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609855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1467C1-1CC4-4746-88C7-7BDBE7720F80}" type="datetimeFigureOut">
              <a:rPr lang="en-US" smtClean="0"/>
              <a:t>9/12/2017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229190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theme" Target="../theme/theme2.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image" Target="../media/image3.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theme" Target="../theme/theme3.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1467C1-1CC4-4746-88C7-7BDBE7720F80}" type="datetimeFigureOut">
              <a:rPr lang="en-US" smtClean="0"/>
              <a:t>9/12/2017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1B3155-41EB-4FFC-8E1B-21A98C5F8C15}" type="slidenum">
              <a:rPr lang="en-US" smtClean="0"/>
              <a:t>‹#›</a:t>
            </a:fld>
            <a:endParaRPr lang="en-US"/>
          </a:p>
        </p:txBody>
      </p:sp>
    </p:spTree>
    <p:extLst>
      <p:ext uri="{BB962C8B-B14F-4D97-AF65-F5344CB8AC3E}">
        <p14:creationId xmlns:p14="http://schemas.microsoft.com/office/powerpoint/2010/main" val="3114766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72054594"/>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Lst>
  <p:transition>
    <p:fade/>
  </p:transition>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2085617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hyperlink" Target="http://www.maths.lancs.ac.uk/~rowlings/R/TaskViews/" TargetMode="External"/><Relationship Id="rId2" Type="http://schemas.openxmlformats.org/officeDocument/2006/relationships/notesSlide" Target="../notesSlides/notesSlide12.xml"/><Relationship Id="rId1" Type="http://schemas.openxmlformats.org/officeDocument/2006/relationships/slideLayout" Target="../slideLayouts/slideLayout34.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iff"/><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19.xml"/><Relationship Id="rId7" Type="http://schemas.openxmlformats.org/officeDocument/2006/relationships/image" Target="../media/image24.png"/><Relationship Id="rId2" Type="http://schemas.openxmlformats.org/officeDocument/2006/relationships/tags" Target="../tags/tag1.xml"/><Relationship Id="rId1" Type="http://schemas.openxmlformats.org/officeDocument/2006/relationships/customXml" Target="../../customXml/item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notesSlide" Target="../notesSlides/notesSlide20.xml"/><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video" Target="NULL" TargetMode="External"/><Relationship Id="rId7" Type="http://schemas.openxmlformats.org/officeDocument/2006/relationships/slideLayout" Target="../slideLayouts/slideLayout19.xml"/><Relationship Id="rId2" Type="http://schemas.openxmlformats.org/officeDocument/2006/relationships/tags" Target="../tags/tag2.xml"/><Relationship Id="rId1" Type="http://schemas.openxmlformats.org/officeDocument/2006/relationships/customXml" Target="../../customXml/item4.xml"/><Relationship Id="rId6" Type="http://schemas.microsoft.com/office/2007/relationships/media" Target="../media/media1.mp4"/><Relationship Id="rId5" Type="http://schemas.openxmlformats.org/officeDocument/2006/relationships/tags" Target="../tags/tag3.xml"/><Relationship Id="rId10" Type="http://schemas.openxmlformats.org/officeDocument/2006/relationships/image" Target="../media/image29.png"/><Relationship Id="rId4" Type="http://schemas.openxmlformats.org/officeDocument/2006/relationships/customXml" Target="../../customXml/item3.xml"/><Relationship Id="rId9"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hyperlink" Target="https://cran.r-project.org/web/packages/doParallel/vignettes/gettingstartedParallel.pdf" TargetMode="External"/><Relationship Id="rId7" Type="http://schemas.openxmlformats.org/officeDocument/2006/relationships/hyperlink" Target="https://github.com/bwlewis/doRedis" TargetMode="External"/><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hyperlink" Target="https://github.com/Azure/doAzureParallel" TargetMode="External"/><Relationship Id="rId5" Type="http://schemas.openxmlformats.org/officeDocument/2006/relationships/hyperlink" Target="https://blogs.msdn.microsoft.com/rserver/2017/01/27/best-practices-for-executing-embarrassingly-parallel-workloads-with-r-server-on-spark/" TargetMode="External"/><Relationship Id="rId4" Type="http://schemas.openxmlformats.org/officeDocument/2006/relationships/hyperlink" Target="https://cran.r-project.org/web/packages/doMPI/index.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5.png"/><Relationship Id="rId2" Type="http://schemas.openxmlformats.org/officeDocument/2006/relationships/slideLayout" Target="../slideLayouts/slideLayout19.xml"/><Relationship Id="rId1" Type="http://schemas.openxmlformats.org/officeDocument/2006/relationships/customXml" Target="../../customXml/item1.xml"/><Relationship Id="rId6" Type="http://schemas.openxmlformats.org/officeDocument/2006/relationships/hyperlink" Target="http://blog.revolutionanalytics.com/2013/10/r-usage-skyrocketing-rexer-poll.html"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solidFill>
                  <a:srgbClr val="FFCC00"/>
                </a:solidFill>
              </a:rPr>
              <a:t>Machine Learning with </a:t>
            </a:r>
            <a:r>
              <a:rPr lang="en-US" sz="4705" dirty="0" err="1">
                <a:solidFill>
                  <a:srgbClr val="FFCC00"/>
                </a:solidFill>
              </a:rPr>
              <a:t>MicrosoftML</a:t>
            </a:r>
            <a:endParaRPr lang="en-US" sz="4705" dirty="0">
              <a:solidFill>
                <a:srgbClr val="FFCC00"/>
              </a:solidFill>
            </a:endParaRPr>
          </a:p>
        </p:txBody>
      </p:sp>
      <p:sp>
        <p:nvSpPr>
          <p:cNvPr id="3" name="Text Placeholder 2"/>
          <p:cNvSpPr>
            <a:spLocks noGrp="1"/>
          </p:cNvSpPr>
          <p:nvPr>
            <p:ph type="body" sz="quarter" idx="14"/>
          </p:nvPr>
        </p:nvSpPr>
        <p:spPr/>
        <p:txBody>
          <a:bodyPr/>
          <a:lstStyle/>
          <a:p>
            <a:pPr lvl="0"/>
            <a:r>
              <a:rPr lang="en-US" dirty="0">
                <a:solidFill>
                  <a:srgbClr val="F8F8F8"/>
                </a:solidFill>
                <a:latin typeface="Segoe UI Light" panose="020B0502040204020203" pitchFamily="34" charset="0"/>
                <a:cs typeface="Segoe UI Light" panose="020B0502040204020203" pitchFamily="34" charset="0"/>
              </a:rPr>
              <a:t>Ali Zaidi</a:t>
            </a:r>
          </a:p>
          <a:p>
            <a:pPr lvl="0"/>
            <a:r>
              <a:rPr lang="en-US" dirty="0">
                <a:latin typeface="Segoe UI Light" panose="020B0502040204020203" pitchFamily="34" charset="0"/>
                <a:cs typeface="Segoe UI Light" panose="020B0502040204020203" pitchFamily="34" charset="0"/>
              </a:rPr>
              <a:t>Data Scientist</a:t>
            </a:r>
          </a:p>
          <a:p>
            <a:pPr lvl="0"/>
            <a:r>
              <a:rPr lang="en-US" dirty="0">
                <a:latin typeface="Segoe UI Light" panose="020B0502040204020203" pitchFamily="34" charset="0"/>
                <a:cs typeface="Segoe UI Light" panose="020B0502040204020203" pitchFamily="34" charset="0"/>
              </a:rPr>
              <a:t>Algorithms and Data Science</a:t>
            </a:r>
          </a:p>
        </p:txBody>
      </p:sp>
    </p:spTree>
    <p:extLst>
      <p:ext uri="{BB962C8B-B14F-4D97-AF65-F5344CB8AC3E}">
        <p14:creationId xmlns:p14="http://schemas.microsoft.com/office/powerpoint/2010/main" val="324796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 name="Title 1"/>
          <p:cNvSpPr txBox="1">
            <a:spLocks/>
          </p:cNvSpPr>
          <p:nvPr/>
        </p:nvSpPr>
        <p:spPr>
          <a:xfrm>
            <a:off x="231892" y="289960"/>
            <a:ext cx="11655078" cy="899537"/>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en-US" sz="4705" dirty="0">
                <a:solidFill>
                  <a:schemeClr val="tx1"/>
                </a:solidFill>
              </a:rPr>
              <a:t>Challenges posed by open source R</a:t>
            </a:r>
          </a:p>
        </p:txBody>
      </p:sp>
      <p:sp>
        <p:nvSpPr>
          <p:cNvPr id="36" name="Freeform 87"/>
          <p:cNvSpPr>
            <a:spLocks noEditPoints="1"/>
          </p:cNvSpPr>
          <p:nvPr/>
        </p:nvSpPr>
        <p:spPr bwMode="auto">
          <a:xfrm>
            <a:off x="-5140292"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sp>
        <p:nvSpPr>
          <p:cNvPr id="37" name="Freeform 87"/>
          <p:cNvSpPr>
            <a:spLocks noEditPoints="1"/>
          </p:cNvSpPr>
          <p:nvPr/>
        </p:nvSpPr>
        <p:spPr bwMode="auto">
          <a:xfrm>
            <a:off x="-6186044"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39" name="Group 38"/>
          <p:cNvGrpSpPr/>
          <p:nvPr/>
        </p:nvGrpSpPr>
        <p:grpSpPr>
          <a:xfrm>
            <a:off x="-7527996" y="3784437"/>
            <a:ext cx="2420347" cy="2420347"/>
            <a:chOff x="648008" y="1910167"/>
            <a:chExt cx="2468880" cy="2468880"/>
          </a:xfrm>
        </p:grpSpPr>
        <p:sp>
          <p:nvSpPr>
            <p:cNvPr id="40" name="Oval 39"/>
            <p:cNvSpPr>
              <a:spLocks noChangeAspect="1"/>
            </p:cNvSpPr>
            <p:nvPr/>
          </p:nvSpPr>
          <p:spPr bwMode="auto">
            <a:xfrm>
              <a:off x="648008"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 name="Group 40"/>
            <p:cNvGrpSpPr/>
            <p:nvPr/>
          </p:nvGrpSpPr>
          <p:grpSpPr>
            <a:xfrm>
              <a:off x="860600" y="2429388"/>
              <a:ext cx="1593028" cy="1430438"/>
              <a:chOff x="779107" y="2452716"/>
              <a:chExt cx="1593028" cy="1430438"/>
            </a:xfrm>
          </p:grpSpPr>
          <p:sp>
            <p:nvSpPr>
              <p:cNvPr id="43" name="Freeform 5"/>
              <p:cNvSpPr>
                <a:spLocks/>
              </p:cNvSpPr>
              <p:nvPr/>
            </p:nvSpPr>
            <p:spPr bwMode="auto">
              <a:xfrm rot="18065029">
                <a:off x="1061923" y="2439339"/>
                <a:ext cx="594774"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5" name="Group 44"/>
              <p:cNvGrpSpPr/>
              <p:nvPr/>
            </p:nvGrpSpPr>
            <p:grpSpPr>
              <a:xfrm>
                <a:off x="1657126" y="2627734"/>
                <a:ext cx="715009" cy="1255420"/>
                <a:chOff x="1549118" y="2647619"/>
                <a:chExt cx="715009" cy="1255420"/>
              </a:xfrm>
            </p:grpSpPr>
            <p:sp>
              <p:nvSpPr>
                <p:cNvPr id="52" name="Freeform 51"/>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4" name="Freeform 53"/>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57"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8"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6" name="Rectangle 45"/>
              <p:cNvSpPr/>
              <p:nvPr/>
            </p:nvSpPr>
            <p:spPr bwMode="auto">
              <a:xfrm>
                <a:off x="779107" y="2452716"/>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grpSp>
        <p:nvGrpSpPr>
          <p:cNvPr id="379" name="Group 378"/>
          <p:cNvGrpSpPr/>
          <p:nvPr/>
        </p:nvGrpSpPr>
        <p:grpSpPr>
          <a:xfrm>
            <a:off x="3460375" y="1873104"/>
            <a:ext cx="2420347" cy="2420347"/>
            <a:chOff x="4190125" y="3176906"/>
            <a:chExt cx="2468880" cy="2468880"/>
          </a:xfrm>
        </p:grpSpPr>
        <p:sp>
          <p:nvSpPr>
            <p:cNvPr id="380" name="Oval 379"/>
            <p:cNvSpPr>
              <a:spLocks noChangeAspect="1"/>
            </p:cNvSpPr>
            <p:nvPr/>
          </p:nvSpPr>
          <p:spPr bwMode="auto">
            <a:xfrm>
              <a:off x="4190125" y="3176906"/>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381" name="Group 380"/>
            <p:cNvGrpSpPr/>
            <p:nvPr/>
          </p:nvGrpSpPr>
          <p:grpSpPr>
            <a:xfrm>
              <a:off x="4478468" y="3898602"/>
              <a:ext cx="1910395" cy="1209009"/>
              <a:chOff x="7976464" y="3434164"/>
              <a:chExt cx="1910395" cy="1209009"/>
            </a:xfrm>
          </p:grpSpPr>
          <p:sp>
            <p:nvSpPr>
              <p:cNvPr id="382" name="Freeform 5"/>
              <p:cNvSpPr>
                <a:spLocks/>
              </p:cNvSpPr>
              <p:nvPr/>
            </p:nvSpPr>
            <p:spPr bwMode="auto">
              <a:xfrm>
                <a:off x="8077160" y="3546206"/>
                <a:ext cx="1694820" cy="943142"/>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83" name="Freeform 6"/>
              <p:cNvSpPr>
                <a:spLocks/>
              </p:cNvSpPr>
              <p:nvPr/>
            </p:nvSpPr>
            <p:spPr bwMode="auto">
              <a:xfrm>
                <a:off x="7976464" y="3788729"/>
                <a:ext cx="120552" cy="130480"/>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4" name="Freeform 7"/>
              <p:cNvSpPr>
                <a:spLocks/>
              </p:cNvSpPr>
              <p:nvPr/>
            </p:nvSpPr>
            <p:spPr bwMode="auto">
              <a:xfrm>
                <a:off x="8255861" y="3593009"/>
                <a:ext cx="96442" cy="148917"/>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5" name="Freeform 8"/>
              <p:cNvSpPr>
                <a:spLocks/>
              </p:cNvSpPr>
              <p:nvPr/>
            </p:nvSpPr>
            <p:spPr bwMode="auto">
              <a:xfrm>
                <a:off x="8579224" y="3473875"/>
                <a:ext cx="58149" cy="158845"/>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6" name="Freeform 9"/>
              <p:cNvSpPr>
                <a:spLocks/>
              </p:cNvSpPr>
              <p:nvPr/>
            </p:nvSpPr>
            <p:spPr bwMode="auto">
              <a:xfrm>
                <a:off x="8922443" y="3434164"/>
                <a:ext cx="22692" cy="158845"/>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7" name="Freeform 10"/>
              <p:cNvSpPr>
                <a:spLocks/>
              </p:cNvSpPr>
              <p:nvPr/>
            </p:nvSpPr>
            <p:spPr bwMode="auto">
              <a:xfrm>
                <a:off x="9227369" y="3476712"/>
                <a:ext cx="59567" cy="158845"/>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8" name="Freeform 11"/>
              <p:cNvSpPr>
                <a:spLocks/>
              </p:cNvSpPr>
              <p:nvPr/>
            </p:nvSpPr>
            <p:spPr bwMode="auto">
              <a:xfrm>
                <a:off x="9511020" y="3601519"/>
                <a:ext cx="96442" cy="148917"/>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9" name="Freeform 12"/>
              <p:cNvSpPr>
                <a:spLocks/>
              </p:cNvSpPr>
              <p:nvPr/>
            </p:nvSpPr>
            <p:spPr bwMode="auto">
              <a:xfrm>
                <a:off x="8088506" y="3707888"/>
                <a:ext cx="83677" cy="10353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0" name="Freeform 13"/>
              <p:cNvSpPr>
                <a:spLocks/>
              </p:cNvSpPr>
              <p:nvPr/>
            </p:nvSpPr>
            <p:spPr bwMode="auto">
              <a:xfrm>
                <a:off x="8034613" y="3750436"/>
                <a:ext cx="90769" cy="99278"/>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1" name="Freeform 14"/>
              <p:cNvSpPr>
                <a:spLocks/>
              </p:cNvSpPr>
              <p:nvPr/>
            </p:nvSpPr>
            <p:spPr bwMode="auto">
              <a:xfrm>
                <a:off x="8143819" y="3672431"/>
                <a:ext cx="80841" cy="100696"/>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2" name="Freeform 15"/>
              <p:cNvSpPr>
                <a:spLocks/>
              </p:cNvSpPr>
              <p:nvPr/>
            </p:nvSpPr>
            <p:spPr bwMode="auto">
              <a:xfrm>
                <a:off x="8204804" y="3635557"/>
                <a:ext cx="75168" cy="106369"/>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3" name="Freeform 16"/>
              <p:cNvSpPr>
                <a:spLocks/>
              </p:cNvSpPr>
              <p:nvPr/>
            </p:nvSpPr>
            <p:spPr bwMode="auto">
              <a:xfrm>
                <a:off x="8321101" y="3574572"/>
                <a:ext cx="68076" cy="109206"/>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4" name="Freeform 17"/>
              <p:cNvSpPr>
                <a:spLocks/>
              </p:cNvSpPr>
              <p:nvPr/>
            </p:nvSpPr>
            <p:spPr bwMode="auto">
              <a:xfrm>
                <a:off x="8384923" y="3546206"/>
                <a:ext cx="65240" cy="109206"/>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5" name="Freeform 18"/>
              <p:cNvSpPr>
                <a:spLocks/>
              </p:cNvSpPr>
              <p:nvPr/>
            </p:nvSpPr>
            <p:spPr bwMode="auto">
              <a:xfrm>
                <a:off x="8450163" y="3520678"/>
                <a:ext cx="58149" cy="112042"/>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6" name="Freeform 19"/>
              <p:cNvSpPr>
                <a:spLocks/>
              </p:cNvSpPr>
              <p:nvPr/>
            </p:nvSpPr>
            <p:spPr bwMode="auto">
              <a:xfrm>
                <a:off x="8518239" y="3499404"/>
                <a:ext cx="49639" cy="113461"/>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7" name="Freeform 20"/>
              <p:cNvSpPr>
                <a:spLocks/>
              </p:cNvSpPr>
              <p:nvPr/>
            </p:nvSpPr>
            <p:spPr bwMode="auto">
              <a:xfrm>
                <a:off x="8648719" y="3469620"/>
                <a:ext cx="45384" cy="113461"/>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8" name="Freeform 21"/>
              <p:cNvSpPr>
                <a:spLocks/>
              </p:cNvSpPr>
              <p:nvPr/>
            </p:nvSpPr>
            <p:spPr bwMode="auto">
              <a:xfrm>
                <a:off x="8716795" y="3459693"/>
                <a:ext cx="41130" cy="109206"/>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9" name="Freeform 22"/>
              <p:cNvSpPr>
                <a:spLocks/>
              </p:cNvSpPr>
              <p:nvPr/>
            </p:nvSpPr>
            <p:spPr bwMode="auto">
              <a:xfrm>
                <a:off x="8782035" y="3452601"/>
                <a:ext cx="36875" cy="112042"/>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0" name="Freeform 23"/>
              <p:cNvSpPr>
                <a:spLocks/>
              </p:cNvSpPr>
              <p:nvPr/>
            </p:nvSpPr>
            <p:spPr bwMode="auto">
              <a:xfrm>
                <a:off x="8850112" y="3449765"/>
                <a:ext cx="32620" cy="107788"/>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1" name="Freeform 24"/>
              <p:cNvSpPr>
                <a:spLocks/>
              </p:cNvSpPr>
              <p:nvPr/>
            </p:nvSpPr>
            <p:spPr bwMode="auto">
              <a:xfrm>
                <a:off x="8983428" y="3449765"/>
                <a:ext cx="29783" cy="107788"/>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2" name="Freeform 25"/>
              <p:cNvSpPr>
                <a:spLocks/>
              </p:cNvSpPr>
              <p:nvPr/>
            </p:nvSpPr>
            <p:spPr bwMode="auto">
              <a:xfrm>
                <a:off x="9045831" y="3454020"/>
                <a:ext cx="36875" cy="113461"/>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3" name="Freeform 26"/>
              <p:cNvSpPr>
                <a:spLocks/>
              </p:cNvSpPr>
              <p:nvPr/>
            </p:nvSpPr>
            <p:spPr bwMode="auto">
              <a:xfrm>
                <a:off x="9109653" y="3461111"/>
                <a:ext cx="43966" cy="113461"/>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4" name="Freeform 27"/>
              <p:cNvSpPr>
                <a:spLocks/>
              </p:cNvSpPr>
              <p:nvPr/>
            </p:nvSpPr>
            <p:spPr bwMode="auto">
              <a:xfrm>
                <a:off x="9170638" y="3473875"/>
                <a:ext cx="48221" cy="112042"/>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5" name="Freeform 28"/>
              <p:cNvSpPr>
                <a:spLocks/>
              </p:cNvSpPr>
              <p:nvPr/>
            </p:nvSpPr>
            <p:spPr bwMode="auto">
              <a:xfrm>
                <a:off x="9295445" y="3509332"/>
                <a:ext cx="56730" cy="109206"/>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6" name="Freeform 29"/>
              <p:cNvSpPr>
                <a:spLocks/>
              </p:cNvSpPr>
              <p:nvPr/>
            </p:nvSpPr>
            <p:spPr bwMode="auto">
              <a:xfrm>
                <a:off x="9356430" y="3527769"/>
                <a:ext cx="58149" cy="112042"/>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7" name="Freeform 30"/>
              <p:cNvSpPr>
                <a:spLocks/>
              </p:cNvSpPr>
              <p:nvPr/>
            </p:nvSpPr>
            <p:spPr bwMode="auto">
              <a:xfrm>
                <a:off x="9414579" y="3550461"/>
                <a:ext cx="68076" cy="112042"/>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8" name="Freeform 31"/>
              <p:cNvSpPr>
                <a:spLocks/>
              </p:cNvSpPr>
              <p:nvPr/>
            </p:nvSpPr>
            <p:spPr bwMode="auto">
              <a:xfrm>
                <a:off x="9471309" y="3581663"/>
                <a:ext cx="72331" cy="107788"/>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9" name="Freeform 32"/>
              <p:cNvSpPr>
                <a:spLocks/>
              </p:cNvSpPr>
              <p:nvPr/>
            </p:nvSpPr>
            <p:spPr bwMode="auto">
              <a:xfrm>
                <a:off x="9581933" y="3646903"/>
                <a:ext cx="80841" cy="10353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10" name="Freeform 33"/>
              <p:cNvSpPr>
                <a:spLocks/>
              </p:cNvSpPr>
              <p:nvPr/>
            </p:nvSpPr>
            <p:spPr bwMode="auto">
              <a:xfrm>
                <a:off x="9637245" y="3683778"/>
                <a:ext cx="82259" cy="104951"/>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1" name="Freeform 34"/>
              <p:cNvSpPr>
                <a:spLocks/>
              </p:cNvSpPr>
              <p:nvPr/>
            </p:nvSpPr>
            <p:spPr bwMode="auto">
              <a:xfrm>
                <a:off x="9688303" y="3720652"/>
                <a:ext cx="86514" cy="10353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2" name="Freeform 35"/>
              <p:cNvSpPr>
                <a:spLocks/>
              </p:cNvSpPr>
              <p:nvPr/>
            </p:nvSpPr>
            <p:spPr bwMode="auto">
              <a:xfrm>
                <a:off x="9737942" y="3763200"/>
                <a:ext cx="90769" cy="100696"/>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3" name="Freeform 36"/>
              <p:cNvSpPr>
                <a:spLocks/>
              </p:cNvSpPr>
              <p:nvPr/>
            </p:nvSpPr>
            <p:spPr bwMode="auto">
              <a:xfrm>
                <a:off x="9763470" y="3800075"/>
                <a:ext cx="123389" cy="129062"/>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4" name="Freeform 38"/>
              <p:cNvSpPr>
                <a:spLocks/>
              </p:cNvSpPr>
              <p:nvPr/>
            </p:nvSpPr>
            <p:spPr bwMode="auto">
              <a:xfrm rot="16987329">
                <a:off x="8278948" y="3808528"/>
                <a:ext cx="696365" cy="972925"/>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grpSp>
      <p:grpSp>
        <p:nvGrpSpPr>
          <p:cNvPr id="415" name="Group 414"/>
          <p:cNvGrpSpPr/>
          <p:nvPr/>
        </p:nvGrpSpPr>
        <p:grpSpPr>
          <a:xfrm>
            <a:off x="603461" y="1873104"/>
            <a:ext cx="2420347" cy="2420347"/>
            <a:chOff x="3529762" y="1910167"/>
            <a:chExt cx="2468880" cy="2468880"/>
          </a:xfrm>
        </p:grpSpPr>
        <p:sp>
          <p:nvSpPr>
            <p:cNvPr id="416" name="Oval 415"/>
            <p:cNvSpPr>
              <a:spLocks noChangeAspect="1"/>
            </p:cNvSpPr>
            <p:nvPr/>
          </p:nvSpPr>
          <p:spPr bwMode="auto">
            <a:xfrm>
              <a:off x="3529762"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7" name="Group 416"/>
            <p:cNvGrpSpPr/>
            <p:nvPr/>
          </p:nvGrpSpPr>
          <p:grpSpPr>
            <a:xfrm>
              <a:off x="4234426" y="2613466"/>
              <a:ext cx="1045029" cy="1143000"/>
              <a:chOff x="4234426" y="2613466"/>
              <a:chExt cx="1045029" cy="1143000"/>
            </a:xfrm>
          </p:grpSpPr>
          <p:sp>
            <p:nvSpPr>
              <p:cNvPr id="418" name="Rectangle 417"/>
              <p:cNvSpPr/>
              <p:nvPr/>
            </p:nvSpPr>
            <p:spPr bwMode="auto">
              <a:xfrm>
                <a:off x="4234426" y="2613466"/>
                <a:ext cx="1045029" cy="1143000"/>
              </a:xfrm>
              <a:prstGeom prst="rect">
                <a:avLst/>
              </a:prstGeom>
              <a:solidFill>
                <a:schemeClr val="bg1"/>
              </a:solidFill>
              <a:ln w="381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9" name="Group 418"/>
              <p:cNvGrpSpPr/>
              <p:nvPr/>
            </p:nvGrpSpPr>
            <p:grpSpPr>
              <a:xfrm>
                <a:off x="4275263" y="2665050"/>
                <a:ext cx="955361" cy="1050607"/>
                <a:chOff x="4275263" y="2665050"/>
                <a:chExt cx="955361" cy="1062760"/>
              </a:xfrm>
            </p:grpSpPr>
            <p:sp>
              <p:nvSpPr>
                <p:cNvPr id="420" name="Freeform 87"/>
                <p:cNvSpPr>
                  <a:spLocks noEditPoints="1"/>
                </p:cNvSpPr>
                <p:nvPr/>
              </p:nvSpPr>
              <p:spPr bwMode="auto">
                <a:xfrm>
                  <a:off x="4523410" y="2880360"/>
                  <a:ext cx="481581" cy="621240"/>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19050">
                  <a:solidFill>
                    <a:schemeClr val="accent2"/>
                  </a:solidFill>
                </a:ln>
              </p:spPr>
              <p:txBody>
                <a:bodyPr vert="horz" wrap="square" lIns="89642" tIns="44821" rIns="89642" bIns="44821" numCol="1" anchor="t" anchorCtr="0" compatLnSpc="1">
                  <a:prstTxWarp prst="textNoShape">
                    <a:avLst/>
                  </a:prstTxWarp>
                </a:bodyPr>
                <a:lstStyle/>
                <a:p>
                  <a:endParaRPr lang="en-US" sz="1454" dirty="0"/>
                </a:p>
              </p:txBody>
            </p:sp>
            <p:sp>
              <p:nvSpPr>
                <p:cNvPr id="421" name="Right Arrow 420"/>
                <p:cNvSpPr/>
                <p:nvPr/>
              </p:nvSpPr>
              <p:spPr bwMode="auto">
                <a:xfrm>
                  <a:off x="5047986" y="306270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Right Arrow 421"/>
                <p:cNvSpPr/>
                <p:nvPr/>
              </p:nvSpPr>
              <p:spPr bwMode="auto">
                <a:xfrm rot="5400000">
                  <a:off x="4672881" y="350821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Right Arrow 422"/>
                <p:cNvSpPr/>
                <p:nvPr/>
              </p:nvSpPr>
              <p:spPr bwMode="auto">
                <a:xfrm rot="10800000">
                  <a:off x="4275263" y="3062708"/>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Right Arrow 423"/>
                <p:cNvSpPr/>
                <p:nvPr/>
              </p:nvSpPr>
              <p:spPr bwMode="auto">
                <a:xfrm rot="16200000">
                  <a:off x="4672881" y="2628097"/>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25" name="Group 424"/>
          <p:cNvGrpSpPr/>
          <p:nvPr/>
        </p:nvGrpSpPr>
        <p:grpSpPr>
          <a:xfrm>
            <a:off x="8957048" y="1873104"/>
            <a:ext cx="2420347" cy="2420347"/>
            <a:chOff x="9187820" y="1913903"/>
            <a:chExt cx="2468880" cy="2468880"/>
          </a:xfrm>
        </p:grpSpPr>
        <p:grpSp>
          <p:nvGrpSpPr>
            <p:cNvPr id="426" name="Group 425"/>
            <p:cNvGrpSpPr/>
            <p:nvPr/>
          </p:nvGrpSpPr>
          <p:grpSpPr>
            <a:xfrm>
              <a:off x="9187820" y="1913903"/>
              <a:ext cx="2468880" cy="2468880"/>
              <a:chOff x="9193841" y="1891403"/>
              <a:chExt cx="2468880" cy="2468880"/>
            </a:xfrm>
          </p:grpSpPr>
          <p:sp>
            <p:nvSpPr>
              <p:cNvPr id="428" name="Freeform 427"/>
              <p:cNvSpPr>
                <a:spLocks/>
              </p:cNvSpPr>
              <p:nvPr/>
            </p:nvSpPr>
            <p:spPr bwMode="auto">
              <a:xfrm>
                <a:off x="10241450" y="3404985"/>
                <a:ext cx="436236" cy="574251"/>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0">
                <a:solidFill>
                  <a:schemeClr val="accent2"/>
                </a:solidFill>
              </a:ln>
              <a:extLst/>
            </p:spPr>
            <p:txBody>
              <a:bodyPr vert="horz" wrap="square" lIns="91427" tIns="45713" rIns="91427" bIns="45713" numCol="1" anchor="t" anchorCtr="0" compatLnSpc="1">
                <a:prstTxWarp prst="textNoShape">
                  <a:avLst/>
                </a:prstTxWarp>
                <a:noAutofit/>
              </a:bodyPr>
              <a:lstStyle/>
              <a:p>
                <a:endParaRPr lang="en-US" dirty="0"/>
              </a:p>
            </p:txBody>
          </p:sp>
          <p:sp>
            <p:nvSpPr>
              <p:cNvPr id="429" name="Oval 428"/>
              <p:cNvSpPr>
                <a:spLocks noChangeAspect="1"/>
              </p:cNvSpPr>
              <p:nvPr/>
            </p:nvSpPr>
            <p:spPr bwMode="auto">
              <a:xfrm>
                <a:off x="9193841" y="1891403"/>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30" name="Group 429"/>
              <p:cNvGrpSpPr/>
              <p:nvPr/>
            </p:nvGrpSpPr>
            <p:grpSpPr>
              <a:xfrm>
                <a:off x="10312013" y="2323575"/>
                <a:ext cx="194465" cy="338867"/>
                <a:chOff x="9198440" y="3197834"/>
                <a:chExt cx="190669" cy="264056"/>
              </a:xfrm>
              <a:solidFill>
                <a:schemeClr val="tx1"/>
              </a:solidFill>
            </p:grpSpPr>
            <p:sp>
              <p:nvSpPr>
                <p:cNvPr id="436" name="Freeform 18"/>
                <p:cNvSpPr>
                  <a:spLocks/>
                </p:cNvSpPr>
                <p:nvPr/>
              </p:nvSpPr>
              <p:spPr bwMode="auto">
                <a:xfrm>
                  <a:off x="9271169" y="3197834"/>
                  <a:ext cx="45210" cy="264055"/>
                </a:xfrm>
                <a:custGeom>
                  <a:avLst/>
                  <a:gdLst>
                    <a:gd name="T0" fmla="*/ 18 w 36"/>
                    <a:gd name="T1" fmla="*/ 210 h 210"/>
                    <a:gd name="T2" fmla="*/ 0 w 36"/>
                    <a:gd name="T3" fmla="*/ 192 h 210"/>
                    <a:gd name="T4" fmla="*/ 0 w 36"/>
                    <a:gd name="T5" fmla="*/ 18 h 210"/>
                    <a:gd name="T6" fmla="*/ 18 w 36"/>
                    <a:gd name="T7" fmla="*/ 0 h 210"/>
                    <a:gd name="T8" fmla="*/ 36 w 36"/>
                    <a:gd name="T9" fmla="*/ 18 h 210"/>
                    <a:gd name="T10" fmla="*/ 36 w 36"/>
                    <a:gd name="T11" fmla="*/ 192 h 210"/>
                    <a:gd name="T12" fmla="*/ 18 w 36"/>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6" h="210">
                      <a:moveTo>
                        <a:pt x="18" y="210"/>
                      </a:moveTo>
                      <a:cubicBezTo>
                        <a:pt x="8" y="210"/>
                        <a:pt x="0" y="202"/>
                        <a:pt x="0" y="192"/>
                      </a:cubicBezTo>
                      <a:cubicBezTo>
                        <a:pt x="0" y="18"/>
                        <a:pt x="0" y="18"/>
                        <a:pt x="0" y="18"/>
                      </a:cubicBezTo>
                      <a:cubicBezTo>
                        <a:pt x="0" y="8"/>
                        <a:pt x="8" y="0"/>
                        <a:pt x="18" y="0"/>
                      </a:cubicBezTo>
                      <a:cubicBezTo>
                        <a:pt x="28" y="0"/>
                        <a:pt x="36" y="8"/>
                        <a:pt x="36" y="18"/>
                      </a:cubicBezTo>
                      <a:cubicBezTo>
                        <a:pt x="36" y="192"/>
                        <a:pt x="36" y="192"/>
                        <a:pt x="36" y="192"/>
                      </a:cubicBezTo>
                      <a:cubicBezTo>
                        <a:pt x="36" y="202"/>
                        <a:pt x="28" y="210"/>
                        <a:pt x="18" y="21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7" name="Freeform 19"/>
                <p:cNvSpPr>
                  <a:spLocks/>
                </p:cNvSpPr>
                <p:nvPr/>
              </p:nvSpPr>
              <p:spPr bwMode="auto">
                <a:xfrm>
                  <a:off x="9343899" y="3245666"/>
                  <a:ext cx="45210" cy="216224"/>
                </a:xfrm>
                <a:custGeom>
                  <a:avLst/>
                  <a:gdLst>
                    <a:gd name="T0" fmla="*/ 18 w 36"/>
                    <a:gd name="T1" fmla="*/ 172 h 172"/>
                    <a:gd name="T2" fmla="*/ 0 w 36"/>
                    <a:gd name="T3" fmla="*/ 154 h 172"/>
                    <a:gd name="T4" fmla="*/ 0 w 36"/>
                    <a:gd name="T5" fmla="*/ 18 h 172"/>
                    <a:gd name="T6" fmla="*/ 18 w 36"/>
                    <a:gd name="T7" fmla="*/ 0 h 172"/>
                    <a:gd name="T8" fmla="*/ 36 w 36"/>
                    <a:gd name="T9" fmla="*/ 18 h 172"/>
                    <a:gd name="T10" fmla="*/ 36 w 36"/>
                    <a:gd name="T11" fmla="*/ 154 h 172"/>
                    <a:gd name="T12" fmla="*/ 18 w 36"/>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36" h="172">
                      <a:moveTo>
                        <a:pt x="18" y="172"/>
                      </a:moveTo>
                      <a:cubicBezTo>
                        <a:pt x="8" y="172"/>
                        <a:pt x="0" y="164"/>
                        <a:pt x="0" y="154"/>
                      </a:cubicBezTo>
                      <a:cubicBezTo>
                        <a:pt x="0" y="18"/>
                        <a:pt x="0" y="18"/>
                        <a:pt x="0" y="18"/>
                      </a:cubicBezTo>
                      <a:cubicBezTo>
                        <a:pt x="0" y="8"/>
                        <a:pt x="8" y="0"/>
                        <a:pt x="18" y="0"/>
                      </a:cubicBezTo>
                      <a:cubicBezTo>
                        <a:pt x="28" y="0"/>
                        <a:pt x="36" y="8"/>
                        <a:pt x="36" y="18"/>
                      </a:cubicBezTo>
                      <a:cubicBezTo>
                        <a:pt x="36" y="154"/>
                        <a:pt x="36" y="154"/>
                        <a:pt x="36" y="154"/>
                      </a:cubicBezTo>
                      <a:cubicBezTo>
                        <a:pt x="36" y="164"/>
                        <a:pt x="28" y="172"/>
                        <a:pt x="18" y="172"/>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8" name="Freeform 20"/>
                <p:cNvSpPr>
                  <a:spLocks/>
                </p:cNvSpPr>
                <p:nvPr/>
              </p:nvSpPr>
              <p:spPr bwMode="auto">
                <a:xfrm>
                  <a:off x="9198440" y="3222732"/>
                  <a:ext cx="45210" cy="239157"/>
                </a:xfrm>
                <a:custGeom>
                  <a:avLst/>
                  <a:gdLst>
                    <a:gd name="T0" fmla="*/ 18 w 36"/>
                    <a:gd name="T1" fmla="*/ 190 h 190"/>
                    <a:gd name="T2" fmla="*/ 0 w 36"/>
                    <a:gd name="T3" fmla="*/ 172 h 190"/>
                    <a:gd name="T4" fmla="*/ 0 w 36"/>
                    <a:gd name="T5" fmla="*/ 18 h 190"/>
                    <a:gd name="T6" fmla="*/ 18 w 36"/>
                    <a:gd name="T7" fmla="*/ 0 h 190"/>
                    <a:gd name="T8" fmla="*/ 36 w 36"/>
                    <a:gd name="T9" fmla="*/ 18 h 190"/>
                    <a:gd name="T10" fmla="*/ 36 w 36"/>
                    <a:gd name="T11" fmla="*/ 172 h 190"/>
                    <a:gd name="T12" fmla="*/ 18 w 3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36" h="190">
                      <a:moveTo>
                        <a:pt x="18" y="190"/>
                      </a:moveTo>
                      <a:cubicBezTo>
                        <a:pt x="8" y="190"/>
                        <a:pt x="0" y="182"/>
                        <a:pt x="0" y="172"/>
                      </a:cubicBezTo>
                      <a:cubicBezTo>
                        <a:pt x="0" y="18"/>
                        <a:pt x="0" y="18"/>
                        <a:pt x="0" y="18"/>
                      </a:cubicBezTo>
                      <a:cubicBezTo>
                        <a:pt x="0" y="8"/>
                        <a:pt x="8" y="0"/>
                        <a:pt x="18" y="0"/>
                      </a:cubicBezTo>
                      <a:cubicBezTo>
                        <a:pt x="28" y="0"/>
                        <a:pt x="36" y="8"/>
                        <a:pt x="36" y="18"/>
                      </a:cubicBezTo>
                      <a:cubicBezTo>
                        <a:pt x="36" y="172"/>
                        <a:pt x="36" y="172"/>
                        <a:pt x="36" y="172"/>
                      </a:cubicBezTo>
                      <a:cubicBezTo>
                        <a:pt x="36" y="182"/>
                        <a:pt x="28" y="190"/>
                        <a:pt x="18" y="19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grpSp>
          <p:sp>
            <p:nvSpPr>
              <p:cNvPr id="431" name="Freeform 430"/>
              <p:cNvSpPr>
                <a:spLocks/>
              </p:cNvSpPr>
              <p:nvPr/>
            </p:nvSpPr>
            <p:spPr bwMode="auto">
              <a:xfrm rot="181633">
                <a:off x="10027371" y="2942230"/>
                <a:ext cx="752773" cy="455093"/>
              </a:xfrm>
              <a:custGeom>
                <a:avLst/>
                <a:gdLst>
                  <a:gd name="connsiteX0" fmla="*/ 150847 w 738080"/>
                  <a:gd name="connsiteY0" fmla="*/ 14623 h 446210"/>
                  <a:gd name="connsiteX1" fmla="*/ 165569 w 738080"/>
                  <a:gd name="connsiteY1" fmla="*/ 24574 h 446210"/>
                  <a:gd name="connsiteX2" fmla="*/ 308259 w 738080"/>
                  <a:gd name="connsiteY2" fmla="*/ 247715 h 446210"/>
                  <a:gd name="connsiteX3" fmla="*/ 331910 w 738080"/>
                  <a:gd name="connsiteY3" fmla="*/ 284701 h 446210"/>
                  <a:gd name="connsiteX4" fmla="*/ 322630 w 738080"/>
                  <a:gd name="connsiteY4" fmla="*/ 251456 h 446210"/>
                  <a:gd name="connsiteX5" fmla="*/ 268020 w 738080"/>
                  <a:gd name="connsiteY5" fmla="*/ 55844 h 446210"/>
                  <a:gd name="connsiteX6" fmla="*/ 284083 w 738080"/>
                  <a:gd name="connsiteY6" fmla="*/ 28561 h 446210"/>
                  <a:gd name="connsiteX7" fmla="*/ 312377 w 738080"/>
                  <a:gd name="connsiteY7" fmla="*/ 43428 h 446210"/>
                  <a:gd name="connsiteX8" fmla="*/ 371238 w 738080"/>
                  <a:gd name="connsiteY8" fmla="*/ 254265 h 446210"/>
                  <a:gd name="connsiteX9" fmla="*/ 383622 w 738080"/>
                  <a:gd name="connsiteY9" fmla="*/ 298627 h 446210"/>
                  <a:gd name="connsiteX10" fmla="*/ 384649 w 738080"/>
                  <a:gd name="connsiteY10" fmla="*/ 288307 h 446210"/>
                  <a:gd name="connsiteX11" fmla="*/ 409797 w 738080"/>
                  <a:gd name="connsiteY11" fmla="*/ 35555 h 446210"/>
                  <a:gd name="connsiteX12" fmla="*/ 434973 w 738080"/>
                  <a:gd name="connsiteY12" fmla="*/ 15333 h 446210"/>
                  <a:gd name="connsiteX13" fmla="*/ 454996 w 738080"/>
                  <a:gd name="connsiteY13" fmla="*/ 39462 h 446210"/>
                  <a:gd name="connsiteX14" fmla="*/ 431396 w 738080"/>
                  <a:gd name="connsiteY14" fmla="*/ 276659 h 446210"/>
                  <a:gd name="connsiteX15" fmla="*/ 431173 w 738080"/>
                  <a:gd name="connsiteY15" fmla="*/ 278896 h 446210"/>
                  <a:gd name="connsiteX16" fmla="*/ 432683 w 738080"/>
                  <a:gd name="connsiteY16" fmla="*/ 275822 h 446210"/>
                  <a:gd name="connsiteX17" fmla="*/ 561873 w 738080"/>
                  <a:gd name="connsiteY17" fmla="*/ 12676 h 446210"/>
                  <a:gd name="connsiteX18" fmla="*/ 592735 w 738080"/>
                  <a:gd name="connsiteY18" fmla="*/ 2234 h 446210"/>
                  <a:gd name="connsiteX19" fmla="*/ 603166 w 738080"/>
                  <a:gd name="connsiteY19" fmla="*/ 33146 h 446210"/>
                  <a:gd name="connsiteX20" fmla="*/ 490915 w 738080"/>
                  <a:gd name="connsiteY20" fmla="*/ 259547 h 446210"/>
                  <a:gd name="connsiteX21" fmla="*/ 473469 w 738080"/>
                  <a:gd name="connsiteY21" fmla="*/ 294736 h 446210"/>
                  <a:gd name="connsiteX22" fmla="*/ 522204 w 738080"/>
                  <a:gd name="connsiteY22" fmla="*/ 237169 h 446210"/>
                  <a:gd name="connsiteX23" fmla="*/ 698137 w 738080"/>
                  <a:gd name="connsiteY23" fmla="*/ 29352 h 446210"/>
                  <a:gd name="connsiteX24" fmla="*/ 730655 w 738080"/>
                  <a:gd name="connsiteY24" fmla="*/ 27633 h 446210"/>
                  <a:gd name="connsiteX25" fmla="*/ 732313 w 738080"/>
                  <a:gd name="connsiteY25" fmla="*/ 58981 h 446210"/>
                  <a:gd name="connsiteX26" fmla="*/ 413526 w 738080"/>
                  <a:gd name="connsiteY26" fmla="*/ 434207 h 446210"/>
                  <a:gd name="connsiteX27" fmla="*/ 407316 w 738080"/>
                  <a:gd name="connsiteY27" fmla="*/ 437489 h 446210"/>
                  <a:gd name="connsiteX28" fmla="*/ 404867 w 738080"/>
                  <a:gd name="connsiteY28" fmla="*/ 440701 h 446210"/>
                  <a:gd name="connsiteX29" fmla="*/ 398774 w 738080"/>
                  <a:gd name="connsiteY29" fmla="*/ 442004 h 446210"/>
                  <a:gd name="connsiteX30" fmla="*/ 397665 w 738080"/>
                  <a:gd name="connsiteY30" fmla="*/ 442590 h 446210"/>
                  <a:gd name="connsiteX31" fmla="*/ 397019 w 738080"/>
                  <a:gd name="connsiteY31" fmla="*/ 442380 h 446210"/>
                  <a:gd name="connsiteX32" fmla="*/ 396917 w 738080"/>
                  <a:gd name="connsiteY32" fmla="*/ 442401 h 446210"/>
                  <a:gd name="connsiteX33" fmla="*/ 388966 w 738080"/>
                  <a:gd name="connsiteY33" fmla="*/ 446157 h 446210"/>
                  <a:gd name="connsiteX34" fmla="*/ 372773 w 738080"/>
                  <a:gd name="connsiteY34" fmla="*/ 440509 h 446210"/>
                  <a:gd name="connsiteX35" fmla="*/ 7292 w 738080"/>
                  <a:gd name="connsiteY35" fmla="*/ 95603 h 446210"/>
                  <a:gd name="connsiteX36" fmla="*/ 5577 w 738080"/>
                  <a:gd name="connsiteY36" fmla="*/ 63173 h 446210"/>
                  <a:gd name="connsiteX37" fmla="*/ 37278 w 738080"/>
                  <a:gd name="connsiteY37" fmla="*/ 61497 h 446210"/>
                  <a:gd name="connsiteX38" fmla="*/ 248571 w 738080"/>
                  <a:gd name="connsiteY38" fmla="*/ 260895 h 446210"/>
                  <a:gd name="connsiteX39" fmla="*/ 287496 w 738080"/>
                  <a:gd name="connsiteY39" fmla="*/ 297629 h 446210"/>
                  <a:gd name="connsiteX40" fmla="*/ 259788 w 738080"/>
                  <a:gd name="connsiteY40" fmla="*/ 254518 h 446210"/>
                  <a:gd name="connsiteX41" fmla="*/ 126730 w 738080"/>
                  <a:gd name="connsiteY41" fmla="*/ 47491 h 446210"/>
                  <a:gd name="connsiteX42" fmla="*/ 134247 w 738080"/>
                  <a:gd name="connsiteY42" fmla="*/ 17337 h 446210"/>
                  <a:gd name="connsiteX43" fmla="*/ 150847 w 738080"/>
                  <a:gd name="connsiteY43" fmla="*/ 14623 h 44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8080" h="446210">
                    <a:moveTo>
                      <a:pt x="150847" y="14623"/>
                    </a:moveTo>
                    <a:cubicBezTo>
                      <a:pt x="156485" y="15829"/>
                      <a:pt x="161810" y="19146"/>
                      <a:pt x="165569" y="24574"/>
                    </a:cubicBezTo>
                    <a:cubicBezTo>
                      <a:pt x="227273" y="121067"/>
                      <a:pt x="273551" y="193437"/>
                      <a:pt x="308259" y="247715"/>
                    </a:cubicBezTo>
                    <a:lnTo>
                      <a:pt x="331910" y="284701"/>
                    </a:lnTo>
                    <a:lnTo>
                      <a:pt x="322630" y="251456"/>
                    </a:lnTo>
                    <a:cubicBezTo>
                      <a:pt x="268020" y="55844"/>
                      <a:pt x="268020" y="55844"/>
                      <a:pt x="268020" y="55844"/>
                    </a:cubicBezTo>
                    <a:cubicBezTo>
                      <a:pt x="264929" y="44679"/>
                      <a:pt x="271747" y="31731"/>
                      <a:pt x="284083" y="28561"/>
                    </a:cubicBezTo>
                    <a:cubicBezTo>
                      <a:pt x="296419" y="25391"/>
                      <a:pt x="308039" y="32329"/>
                      <a:pt x="312377" y="43428"/>
                    </a:cubicBezTo>
                    <a:cubicBezTo>
                      <a:pt x="337831" y="134601"/>
                      <a:pt x="356920" y="202980"/>
                      <a:pt x="371238" y="254265"/>
                    </a:cubicBezTo>
                    <a:lnTo>
                      <a:pt x="383622" y="298627"/>
                    </a:lnTo>
                    <a:lnTo>
                      <a:pt x="384649" y="288307"/>
                    </a:lnTo>
                    <a:cubicBezTo>
                      <a:pt x="409797" y="35555"/>
                      <a:pt x="409797" y="35555"/>
                      <a:pt x="409797" y="35555"/>
                    </a:cubicBezTo>
                    <a:cubicBezTo>
                      <a:pt x="411625" y="22865"/>
                      <a:pt x="422377" y="13480"/>
                      <a:pt x="434973" y="15333"/>
                    </a:cubicBezTo>
                    <a:cubicBezTo>
                      <a:pt x="447503" y="15930"/>
                      <a:pt x="455644" y="28093"/>
                      <a:pt x="454996" y="39462"/>
                    </a:cubicBezTo>
                    <a:cubicBezTo>
                      <a:pt x="444438" y="145574"/>
                      <a:pt x="436850" y="221841"/>
                      <a:pt x="431396" y="276659"/>
                    </a:cubicBezTo>
                    <a:lnTo>
                      <a:pt x="431173" y="278896"/>
                    </a:lnTo>
                    <a:lnTo>
                      <a:pt x="432683" y="275822"/>
                    </a:lnTo>
                    <a:cubicBezTo>
                      <a:pt x="561873" y="12676"/>
                      <a:pt x="561873" y="12676"/>
                      <a:pt x="561873" y="12676"/>
                    </a:cubicBezTo>
                    <a:cubicBezTo>
                      <a:pt x="567608" y="2304"/>
                      <a:pt x="581126" y="-3445"/>
                      <a:pt x="592735" y="2234"/>
                    </a:cubicBezTo>
                    <a:cubicBezTo>
                      <a:pt x="603092" y="7979"/>
                      <a:pt x="608834" y="21520"/>
                      <a:pt x="603166" y="33146"/>
                    </a:cubicBezTo>
                    <a:cubicBezTo>
                      <a:pt x="554626" y="131049"/>
                      <a:pt x="518220" y="204477"/>
                      <a:pt x="490915" y="259547"/>
                    </a:cubicBezTo>
                    <a:lnTo>
                      <a:pt x="473469" y="294736"/>
                    </a:lnTo>
                    <a:lnTo>
                      <a:pt x="522204" y="237169"/>
                    </a:lnTo>
                    <a:cubicBezTo>
                      <a:pt x="698137" y="29352"/>
                      <a:pt x="698137" y="29352"/>
                      <a:pt x="698137" y="29352"/>
                    </a:cubicBezTo>
                    <a:cubicBezTo>
                      <a:pt x="706428" y="20112"/>
                      <a:pt x="721436" y="19318"/>
                      <a:pt x="730655" y="27633"/>
                    </a:cubicBezTo>
                    <a:cubicBezTo>
                      <a:pt x="739874" y="35947"/>
                      <a:pt x="740603" y="49740"/>
                      <a:pt x="732313" y="58981"/>
                    </a:cubicBezTo>
                    <a:cubicBezTo>
                      <a:pt x="413526" y="434207"/>
                      <a:pt x="413526" y="434207"/>
                      <a:pt x="413526" y="434207"/>
                    </a:cubicBezTo>
                    <a:lnTo>
                      <a:pt x="407316" y="437489"/>
                    </a:lnTo>
                    <a:lnTo>
                      <a:pt x="404867" y="440701"/>
                    </a:lnTo>
                    <a:lnTo>
                      <a:pt x="398774" y="442004"/>
                    </a:lnTo>
                    <a:lnTo>
                      <a:pt x="397665" y="442590"/>
                    </a:lnTo>
                    <a:lnTo>
                      <a:pt x="397019" y="442380"/>
                    </a:lnTo>
                    <a:lnTo>
                      <a:pt x="396917" y="442401"/>
                    </a:lnTo>
                    <a:lnTo>
                      <a:pt x="388966" y="446157"/>
                    </a:lnTo>
                    <a:cubicBezTo>
                      <a:pt x="382870" y="446479"/>
                      <a:pt x="377924" y="445440"/>
                      <a:pt x="372773" y="440509"/>
                    </a:cubicBezTo>
                    <a:cubicBezTo>
                      <a:pt x="7292" y="95603"/>
                      <a:pt x="7292" y="95603"/>
                      <a:pt x="7292" y="95603"/>
                    </a:cubicBezTo>
                    <a:cubicBezTo>
                      <a:pt x="-1723" y="86974"/>
                      <a:pt x="-2478" y="72705"/>
                      <a:pt x="5577" y="63173"/>
                    </a:cubicBezTo>
                    <a:cubicBezTo>
                      <a:pt x="13632" y="53641"/>
                      <a:pt x="28262" y="52868"/>
                      <a:pt x="37278" y="61497"/>
                    </a:cubicBezTo>
                    <a:cubicBezTo>
                      <a:pt x="128648" y="147723"/>
                      <a:pt x="197176" y="212393"/>
                      <a:pt x="248571" y="260895"/>
                    </a:cubicBezTo>
                    <a:lnTo>
                      <a:pt x="287496" y="297629"/>
                    </a:lnTo>
                    <a:lnTo>
                      <a:pt x="259788" y="254518"/>
                    </a:lnTo>
                    <a:cubicBezTo>
                      <a:pt x="126730" y="47491"/>
                      <a:pt x="126730" y="47491"/>
                      <a:pt x="126730" y="47491"/>
                    </a:cubicBezTo>
                    <a:cubicBezTo>
                      <a:pt x="120465" y="36636"/>
                      <a:pt x="122971" y="23368"/>
                      <a:pt x="134247" y="17337"/>
                    </a:cubicBezTo>
                    <a:cubicBezTo>
                      <a:pt x="139259" y="14321"/>
                      <a:pt x="145209" y="13417"/>
                      <a:pt x="150847" y="14623"/>
                    </a:cubicBezTo>
                    <a:close/>
                  </a:path>
                </a:pathLst>
              </a:custGeom>
              <a:solidFill>
                <a:schemeClr val="accent2"/>
              </a:solidFill>
              <a:ln w="15875">
                <a:noFill/>
              </a:ln>
            </p:spPr>
            <p:txBody>
              <a:bodyPr vert="horz" wrap="square" lIns="91427" tIns="45713" rIns="91427" bIns="45713" numCol="1" anchor="t" anchorCtr="0" compatLnSpc="1">
                <a:prstTxWarp prst="textNoShape">
                  <a:avLst/>
                </a:prstTxWarp>
                <a:noAutofit/>
              </a:bodyPr>
              <a:lstStyle/>
              <a:p>
                <a:endParaRPr lang="en-US"/>
              </a:p>
            </p:txBody>
          </p:sp>
          <p:sp>
            <p:nvSpPr>
              <p:cNvPr id="432" name="Freeform 10"/>
              <p:cNvSpPr>
                <a:spLocks noEditPoints="1"/>
              </p:cNvSpPr>
              <p:nvPr/>
            </p:nvSpPr>
            <p:spPr bwMode="auto">
              <a:xfrm>
                <a:off x="10027330" y="2633037"/>
                <a:ext cx="770513" cy="387595"/>
              </a:xfrm>
              <a:custGeom>
                <a:avLst/>
                <a:gdLst>
                  <a:gd name="T0" fmla="*/ 602 w 603"/>
                  <a:gd name="T1" fmla="*/ 279 h 303"/>
                  <a:gd name="T2" fmla="*/ 298 w 603"/>
                  <a:gd name="T3" fmla="*/ 0 h 303"/>
                  <a:gd name="T4" fmla="*/ 1 w 603"/>
                  <a:gd name="T5" fmla="*/ 282 h 303"/>
                  <a:gd name="T6" fmla="*/ 16 w 603"/>
                  <a:gd name="T7" fmla="*/ 301 h 303"/>
                  <a:gd name="T8" fmla="*/ 36 w 603"/>
                  <a:gd name="T9" fmla="*/ 288 h 303"/>
                  <a:gd name="T10" fmla="*/ 75 w 603"/>
                  <a:gd name="T11" fmla="*/ 258 h 303"/>
                  <a:gd name="T12" fmla="*/ 116 w 603"/>
                  <a:gd name="T13" fmla="*/ 286 h 303"/>
                  <a:gd name="T14" fmla="*/ 131 w 603"/>
                  <a:gd name="T15" fmla="*/ 294 h 303"/>
                  <a:gd name="T16" fmla="*/ 146 w 603"/>
                  <a:gd name="T17" fmla="*/ 286 h 303"/>
                  <a:gd name="T18" fmla="*/ 187 w 603"/>
                  <a:gd name="T19" fmla="*/ 258 h 303"/>
                  <a:gd name="T20" fmla="*/ 227 w 603"/>
                  <a:gd name="T21" fmla="*/ 286 h 303"/>
                  <a:gd name="T22" fmla="*/ 242 w 603"/>
                  <a:gd name="T23" fmla="*/ 294 h 303"/>
                  <a:gd name="T24" fmla="*/ 242 w 603"/>
                  <a:gd name="T25" fmla="*/ 294 h 303"/>
                  <a:gd name="T26" fmla="*/ 258 w 603"/>
                  <a:gd name="T27" fmla="*/ 286 h 303"/>
                  <a:gd name="T28" fmla="*/ 298 w 603"/>
                  <a:gd name="T29" fmla="*/ 258 h 303"/>
                  <a:gd name="T30" fmla="*/ 339 w 603"/>
                  <a:gd name="T31" fmla="*/ 286 h 303"/>
                  <a:gd name="T32" fmla="*/ 354 w 603"/>
                  <a:gd name="T33" fmla="*/ 294 h 303"/>
                  <a:gd name="T34" fmla="*/ 354 w 603"/>
                  <a:gd name="T35" fmla="*/ 294 h 303"/>
                  <a:gd name="T36" fmla="*/ 369 w 603"/>
                  <a:gd name="T37" fmla="*/ 286 h 303"/>
                  <a:gd name="T38" fmla="*/ 410 w 603"/>
                  <a:gd name="T39" fmla="*/ 258 h 303"/>
                  <a:gd name="T40" fmla="*/ 451 w 603"/>
                  <a:gd name="T41" fmla="*/ 286 h 303"/>
                  <a:gd name="T42" fmla="*/ 466 w 603"/>
                  <a:gd name="T43" fmla="*/ 294 h 303"/>
                  <a:gd name="T44" fmla="*/ 466 w 603"/>
                  <a:gd name="T45" fmla="*/ 294 h 303"/>
                  <a:gd name="T46" fmla="*/ 481 w 603"/>
                  <a:gd name="T47" fmla="*/ 286 h 303"/>
                  <a:gd name="T48" fmla="*/ 522 w 603"/>
                  <a:gd name="T49" fmla="*/ 258 h 303"/>
                  <a:gd name="T50" fmla="*/ 569 w 603"/>
                  <a:gd name="T51" fmla="*/ 291 h 303"/>
                  <a:gd name="T52" fmla="*/ 585 w 603"/>
                  <a:gd name="T53" fmla="*/ 301 h 303"/>
                  <a:gd name="T54" fmla="*/ 585 w 603"/>
                  <a:gd name="T55" fmla="*/ 301 h 303"/>
                  <a:gd name="T56" fmla="*/ 603 w 603"/>
                  <a:gd name="T57" fmla="*/ 283 h 303"/>
                  <a:gd name="T58" fmla="*/ 602 w 603"/>
                  <a:gd name="T59" fmla="*/ 279 h 303"/>
                  <a:gd name="T60" fmla="*/ 522 w 603"/>
                  <a:gd name="T61" fmla="*/ 222 h 303"/>
                  <a:gd name="T62" fmla="*/ 466 w 603"/>
                  <a:gd name="T63" fmla="*/ 248 h 303"/>
                  <a:gd name="T64" fmla="*/ 410 w 603"/>
                  <a:gd name="T65" fmla="*/ 222 h 303"/>
                  <a:gd name="T66" fmla="*/ 354 w 603"/>
                  <a:gd name="T67" fmla="*/ 248 h 303"/>
                  <a:gd name="T68" fmla="*/ 298 w 603"/>
                  <a:gd name="T69" fmla="*/ 222 h 303"/>
                  <a:gd name="T70" fmla="*/ 243 w 603"/>
                  <a:gd name="T71" fmla="*/ 247 h 303"/>
                  <a:gd name="T72" fmla="*/ 187 w 603"/>
                  <a:gd name="T73" fmla="*/ 222 h 303"/>
                  <a:gd name="T74" fmla="*/ 131 w 603"/>
                  <a:gd name="T75" fmla="*/ 247 h 303"/>
                  <a:gd name="T76" fmla="*/ 75 w 603"/>
                  <a:gd name="T77" fmla="*/ 222 h 303"/>
                  <a:gd name="T78" fmla="*/ 48 w 603"/>
                  <a:gd name="T79" fmla="*/ 226 h 303"/>
                  <a:gd name="T80" fmla="*/ 298 w 603"/>
                  <a:gd name="T81" fmla="*/ 36 h 303"/>
                  <a:gd name="T82" fmla="*/ 553 w 603"/>
                  <a:gd name="T83" fmla="*/ 228 h 303"/>
                  <a:gd name="T84" fmla="*/ 522 w 603"/>
                  <a:gd name="T85" fmla="*/ 2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303">
                    <a:moveTo>
                      <a:pt x="602" y="279"/>
                    </a:moveTo>
                    <a:cubicBezTo>
                      <a:pt x="579" y="117"/>
                      <a:pt x="451" y="0"/>
                      <a:pt x="298" y="0"/>
                    </a:cubicBezTo>
                    <a:cubicBezTo>
                      <a:pt x="144" y="0"/>
                      <a:pt x="16" y="121"/>
                      <a:pt x="1" y="282"/>
                    </a:cubicBezTo>
                    <a:cubicBezTo>
                      <a:pt x="0" y="291"/>
                      <a:pt x="7" y="299"/>
                      <a:pt x="16" y="301"/>
                    </a:cubicBezTo>
                    <a:cubicBezTo>
                      <a:pt x="25" y="303"/>
                      <a:pt x="34" y="297"/>
                      <a:pt x="36" y="288"/>
                    </a:cubicBezTo>
                    <a:cubicBezTo>
                      <a:pt x="41" y="268"/>
                      <a:pt x="54" y="258"/>
                      <a:pt x="75" y="258"/>
                    </a:cubicBezTo>
                    <a:cubicBezTo>
                      <a:pt x="92" y="258"/>
                      <a:pt x="102" y="265"/>
                      <a:pt x="116" y="286"/>
                    </a:cubicBezTo>
                    <a:cubicBezTo>
                      <a:pt x="119" y="291"/>
                      <a:pt x="125" y="294"/>
                      <a:pt x="131" y="294"/>
                    </a:cubicBezTo>
                    <a:cubicBezTo>
                      <a:pt x="137" y="294"/>
                      <a:pt x="142" y="291"/>
                      <a:pt x="146" y="286"/>
                    </a:cubicBezTo>
                    <a:cubicBezTo>
                      <a:pt x="157" y="269"/>
                      <a:pt x="173" y="258"/>
                      <a:pt x="187" y="258"/>
                    </a:cubicBezTo>
                    <a:cubicBezTo>
                      <a:pt x="204" y="258"/>
                      <a:pt x="214" y="265"/>
                      <a:pt x="227" y="286"/>
                    </a:cubicBezTo>
                    <a:cubicBezTo>
                      <a:pt x="231" y="291"/>
                      <a:pt x="236" y="294"/>
                      <a:pt x="242" y="294"/>
                    </a:cubicBezTo>
                    <a:cubicBezTo>
                      <a:pt x="242" y="294"/>
                      <a:pt x="242" y="294"/>
                      <a:pt x="242" y="294"/>
                    </a:cubicBezTo>
                    <a:cubicBezTo>
                      <a:pt x="249" y="294"/>
                      <a:pt x="254" y="291"/>
                      <a:pt x="258" y="286"/>
                    </a:cubicBezTo>
                    <a:cubicBezTo>
                      <a:pt x="269" y="269"/>
                      <a:pt x="284" y="258"/>
                      <a:pt x="298" y="258"/>
                    </a:cubicBezTo>
                    <a:cubicBezTo>
                      <a:pt x="312" y="258"/>
                      <a:pt x="328" y="269"/>
                      <a:pt x="339" y="286"/>
                    </a:cubicBezTo>
                    <a:cubicBezTo>
                      <a:pt x="342" y="291"/>
                      <a:pt x="348" y="294"/>
                      <a:pt x="354" y="294"/>
                    </a:cubicBezTo>
                    <a:cubicBezTo>
                      <a:pt x="354" y="294"/>
                      <a:pt x="354" y="294"/>
                      <a:pt x="354" y="294"/>
                    </a:cubicBezTo>
                    <a:cubicBezTo>
                      <a:pt x="360" y="294"/>
                      <a:pt x="366" y="291"/>
                      <a:pt x="369" y="286"/>
                    </a:cubicBezTo>
                    <a:cubicBezTo>
                      <a:pt x="380" y="269"/>
                      <a:pt x="396" y="258"/>
                      <a:pt x="410" y="258"/>
                    </a:cubicBezTo>
                    <a:cubicBezTo>
                      <a:pt x="424" y="258"/>
                      <a:pt x="440" y="269"/>
                      <a:pt x="451" y="286"/>
                    </a:cubicBezTo>
                    <a:cubicBezTo>
                      <a:pt x="454" y="291"/>
                      <a:pt x="460" y="294"/>
                      <a:pt x="466" y="294"/>
                    </a:cubicBezTo>
                    <a:cubicBezTo>
                      <a:pt x="466" y="294"/>
                      <a:pt x="466" y="294"/>
                      <a:pt x="466" y="294"/>
                    </a:cubicBezTo>
                    <a:cubicBezTo>
                      <a:pt x="472" y="294"/>
                      <a:pt x="478" y="291"/>
                      <a:pt x="481" y="286"/>
                    </a:cubicBezTo>
                    <a:cubicBezTo>
                      <a:pt x="492" y="269"/>
                      <a:pt x="508" y="258"/>
                      <a:pt x="522" y="258"/>
                    </a:cubicBezTo>
                    <a:cubicBezTo>
                      <a:pt x="543" y="258"/>
                      <a:pt x="558" y="269"/>
                      <a:pt x="569" y="291"/>
                    </a:cubicBezTo>
                    <a:cubicBezTo>
                      <a:pt x="572" y="297"/>
                      <a:pt x="578" y="301"/>
                      <a:pt x="585" y="301"/>
                    </a:cubicBezTo>
                    <a:cubicBezTo>
                      <a:pt x="585" y="301"/>
                      <a:pt x="585" y="301"/>
                      <a:pt x="585" y="301"/>
                    </a:cubicBezTo>
                    <a:cubicBezTo>
                      <a:pt x="595" y="301"/>
                      <a:pt x="603" y="293"/>
                      <a:pt x="603" y="283"/>
                    </a:cubicBezTo>
                    <a:cubicBezTo>
                      <a:pt x="603" y="282"/>
                      <a:pt x="603" y="280"/>
                      <a:pt x="602" y="279"/>
                    </a:cubicBezTo>
                    <a:close/>
                    <a:moveTo>
                      <a:pt x="522" y="222"/>
                    </a:moveTo>
                    <a:cubicBezTo>
                      <a:pt x="502" y="222"/>
                      <a:pt x="482" y="231"/>
                      <a:pt x="466" y="248"/>
                    </a:cubicBezTo>
                    <a:cubicBezTo>
                      <a:pt x="450" y="231"/>
                      <a:pt x="430" y="222"/>
                      <a:pt x="410" y="222"/>
                    </a:cubicBezTo>
                    <a:cubicBezTo>
                      <a:pt x="390" y="222"/>
                      <a:pt x="370" y="231"/>
                      <a:pt x="354" y="248"/>
                    </a:cubicBezTo>
                    <a:cubicBezTo>
                      <a:pt x="338" y="231"/>
                      <a:pt x="318" y="222"/>
                      <a:pt x="298" y="222"/>
                    </a:cubicBezTo>
                    <a:cubicBezTo>
                      <a:pt x="279" y="222"/>
                      <a:pt x="259" y="231"/>
                      <a:pt x="243" y="247"/>
                    </a:cubicBezTo>
                    <a:cubicBezTo>
                      <a:pt x="230" y="233"/>
                      <a:pt x="213" y="222"/>
                      <a:pt x="187" y="222"/>
                    </a:cubicBezTo>
                    <a:cubicBezTo>
                      <a:pt x="167" y="222"/>
                      <a:pt x="147" y="231"/>
                      <a:pt x="131" y="247"/>
                    </a:cubicBezTo>
                    <a:cubicBezTo>
                      <a:pt x="118" y="233"/>
                      <a:pt x="101" y="222"/>
                      <a:pt x="75" y="222"/>
                    </a:cubicBezTo>
                    <a:cubicBezTo>
                      <a:pt x="65" y="222"/>
                      <a:pt x="57" y="224"/>
                      <a:pt x="48" y="226"/>
                    </a:cubicBezTo>
                    <a:cubicBezTo>
                      <a:pt x="83" y="115"/>
                      <a:pt x="182" y="36"/>
                      <a:pt x="298" y="36"/>
                    </a:cubicBezTo>
                    <a:cubicBezTo>
                      <a:pt x="415" y="36"/>
                      <a:pt x="515" y="114"/>
                      <a:pt x="553" y="228"/>
                    </a:cubicBezTo>
                    <a:cubicBezTo>
                      <a:pt x="542" y="224"/>
                      <a:pt x="531" y="222"/>
                      <a:pt x="522" y="222"/>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433" name="Freeform 11"/>
              <p:cNvSpPr>
                <a:spLocks noEditPoints="1"/>
              </p:cNvSpPr>
              <p:nvPr/>
            </p:nvSpPr>
            <p:spPr bwMode="auto">
              <a:xfrm>
                <a:off x="10027330" y="2633037"/>
                <a:ext cx="433037" cy="385590"/>
              </a:xfrm>
              <a:custGeom>
                <a:avLst/>
                <a:gdLst>
                  <a:gd name="T0" fmla="*/ 337 w 339"/>
                  <a:gd name="T1" fmla="*/ 14 h 301"/>
                  <a:gd name="T2" fmla="*/ 320 w 339"/>
                  <a:gd name="T3" fmla="*/ 0 h 301"/>
                  <a:gd name="T4" fmla="*/ 306 w 339"/>
                  <a:gd name="T5" fmla="*/ 0 h 301"/>
                  <a:gd name="T6" fmla="*/ 1 w 339"/>
                  <a:gd name="T7" fmla="*/ 282 h 301"/>
                  <a:gd name="T8" fmla="*/ 16 w 339"/>
                  <a:gd name="T9" fmla="*/ 301 h 301"/>
                  <a:gd name="T10" fmla="*/ 19 w 339"/>
                  <a:gd name="T11" fmla="*/ 301 h 301"/>
                  <a:gd name="T12" fmla="*/ 36 w 339"/>
                  <a:gd name="T13" fmla="*/ 288 h 301"/>
                  <a:gd name="T14" fmla="*/ 76 w 339"/>
                  <a:gd name="T15" fmla="*/ 258 h 301"/>
                  <a:gd name="T16" fmla="*/ 119 w 339"/>
                  <a:gd name="T17" fmla="*/ 286 h 301"/>
                  <a:gd name="T18" fmla="*/ 138 w 339"/>
                  <a:gd name="T19" fmla="*/ 294 h 301"/>
                  <a:gd name="T20" fmla="*/ 151 w 339"/>
                  <a:gd name="T21" fmla="*/ 278 h 301"/>
                  <a:gd name="T22" fmla="*/ 328 w 339"/>
                  <a:gd name="T23" fmla="*/ 35 h 301"/>
                  <a:gd name="T24" fmla="*/ 337 w 339"/>
                  <a:gd name="T25" fmla="*/ 14 h 301"/>
                  <a:gd name="T26" fmla="*/ 122 w 339"/>
                  <a:gd name="T27" fmla="*/ 237 h 301"/>
                  <a:gd name="T28" fmla="*/ 76 w 339"/>
                  <a:gd name="T29" fmla="*/ 222 h 301"/>
                  <a:gd name="T30" fmla="*/ 49 w 339"/>
                  <a:gd name="T31" fmla="*/ 227 h 301"/>
                  <a:gd name="T32" fmla="*/ 248 w 339"/>
                  <a:gd name="T33" fmla="*/ 43 h 301"/>
                  <a:gd name="T34" fmla="*/ 122 w 339"/>
                  <a:gd name="T35"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301">
                    <a:moveTo>
                      <a:pt x="337" y="14"/>
                    </a:moveTo>
                    <a:cubicBezTo>
                      <a:pt x="335" y="6"/>
                      <a:pt x="328" y="0"/>
                      <a:pt x="320" y="0"/>
                    </a:cubicBezTo>
                    <a:cubicBezTo>
                      <a:pt x="306" y="0"/>
                      <a:pt x="306" y="0"/>
                      <a:pt x="306" y="0"/>
                    </a:cubicBezTo>
                    <a:cubicBezTo>
                      <a:pt x="147" y="0"/>
                      <a:pt x="16" y="121"/>
                      <a:pt x="1" y="282"/>
                    </a:cubicBezTo>
                    <a:cubicBezTo>
                      <a:pt x="0" y="291"/>
                      <a:pt x="7" y="299"/>
                      <a:pt x="16" y="301"/>
                    </a:cubicBezTo>
                    <a:cubicBezTo>
                      <a:pt x="17" y="301"/>
                      <a:pt x="18" y="301"/>
                      <a:pt x="19" y="301"/>
                    </a:cubicBezTo>
                    <a:cubicBezTo>
                      <a:pt x="27" y="301"/>
                      <a:pt x="34" y="296"/>
                      <a:pt x="36" y="288"/>
                    </a:cubicBezTo>
                    <a:cubicBezTo>
                      <a:pt x="41" y="268"/>
                      <a:pt x="55" y="258"/>
                      <a:pt x="76" y="258"/>
                    </a:cubicBezTo>
                    <a:cubicBezTo>
                      <a:pt x="97" y="258"/>
                      <a:pt x="106" y="267"/>
                      <a:pt x="119" y="286"/>
                    </a:cubicBezTo>
                    <a:cubicBezTo>
                      <a:pt x="123" y="292"/>
                      <a:pt x="130" y="295"/>
                      <a:pt x="138" y="294"/>
                    </a:cubicBezTo>
                    <a:cubicBezTo>
                      <a:pt x="145" y="292"/>
                      <a:pt x="151" y="286"/>
                      <a:pt x="151" y="278"/>
                    </a:cubicBezTo>
                    <a:cubicBezTo>
                      <a:pt x="165" y="173"/>
                      <a:pt x="229" y="84"/>
                      <a:pt x="328" y="35"/>
                    </a:cubicBezTo>
                    <a:cubicBezTo>
                      <a:pt x="335" y="31"/>
                      <a:pt x="339" y="22"/>
                      <a:pt x="337" y="14"/>
                    </a:cubicBezTo>
                    <a:close/>
                    <a:moveTo>
                      <a:pt x="122" y="237"/>
                    </a:moveTo>
                    <a:cubicBezTo>
                      <a:pt x="111" y="228"/>
                      <a:pt x="96" y="222"/>
                      <a:pt x="76" y="222"/>
                    </a:cubicBezTo>
                    <a:cubicBezTo>
                      <a:pt x="66" y="222"/>
                      <a:pt x="57" y="224"/>
                      <a:pt x="49" y="227"/>
                    </a:cubicBezTo>
                    <a:cubicBezTo>
                      <a:pt x="78" y="133"/>
                      <a:pt x="154" y="63"/>
                      <a:pt x="248" y="43"/>
                    </a:cubicBezTo>
                    <a:cubicBezTo>
                      <a:pt x="184" y="92"/>
                      <a:pt x="141" y="159"/>
                      <a:pt x="122" y="237"/>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dirty="0"/>
              </a:p>
            </p:txBody>
          </p:sp>
          <p:sp>
            <p:nvSpPr>
              <p:cNvPr id="434" name="Line 93"/>
              <p:cNvSpPr>
                <a:spLocks noChangeShapeType="1"/>
              </p:cNvSpPr>
              <p:nvPr/>
            </p:nvSpPr>
            <p:spPr bwMode="auto">
              <a:xfrm>
                <a:off x="10310470" y="396077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35" name="Line 94"/>
              <p:cNvSpPr>
                <a:spLocks noChangeShapeType="1"/>
              </p:cNvSpPr>
              <p:nvPr/>
            </p:nvSpPr>
            <p:spPr bwMode="auto">
              <a:xfrm>
                <a:off x="10310470" y="3960774"/>
                <a:ext cx="0" cy="0"/>
              </a:xfrm>
              <a:prstGeom prst="line">
                <a:avLst/>
              </a:prstGeom>
              <a:noFill/>
              <a:ln w="11113" cap="flat">
                <a:solidFill>
                  <a:srgbClr val="06C1EA"/>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p>
            </p:txBody>
          </p:sp>
        </p:grpSp>
        <p:sp>
          <p:nvSpPr>
            <p:cNvPr id="427" name="Rectangle 426"/>
            <p:cNvSpPr/>
            <p:nvPr/>
          </p:nvSpPr>
          <p:spPr bwMode="auto">
            <a:xfrm>
              <a:off x="9439598" y="2830318"/>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392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439" name="Group 438"/>
          <p:cNvGrpSpPr/>
          <p:nvPr/>
        </p:nvGrpSpPr>
        <p:grpSpPr>
          <a:xfrm>
            <a:off x="6058040" y="1873104"/>
            <a:ext cx="2420347" cy="2420347"/>
            <a:chOff x="6230681" y="-411947"/>
            <a:chExt cx="2468880" cy="2468880"/>
          </a:xfrm>
        </p:grpSpPr>
        <p:sp>
          <p:nvSpPr>
            <p:cNvPr id="440" name="Oval 439"/>
            <p:cNvSpPr>
              <a:spLocks noChangeAspect="1"/>
            </p:cNvSpPr>
            <p:nvPr/>
          </p:nvSpPr>
          <p:spPr bwMode="auto">
            <a:xfrm>
              <a:off x="6230681" y="-411947"/>
              <a:ext cx="2468880" cy="2468880"/>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41" name="Group 440"/>
            <p:cNvGrpSpPr/>
            <p:nvPr/>
          </p:nvGrpSpPr>
          <p:grpSpPr>
            <a:xfrm>
              <a:off x="6780689" y="231164"/>
              <a:ext cx="1729152" cy="1290028"/>
              <a:chOff x="1672372" y="2612324"/>
              <a:chExt cx="1729152" cy="1290028"/>
            </a:xfrm>
          </p:grpSpPr>
          <p:grpSp>
            <p:nvGrpSpPr>
              <p:cNvPr id="443" name="Group 442"/>
              <p:cNvGrpSpPr/>
              <p:nvPr/>
            </p:nvGrpSpPr>
            <p:grpSpPr>
              <a:xfrm>
                <a:off x="2081887" y="3412499"/>
                <a:ext cx="744191" cy="489853"/>
                <a:chOff x="5386606" y="2477739"/>
                <a:chExt cx="4020698" cy="2646568"/>
              </a:xfrm>
            </p:grpSpPr>
            <p:sp>
              <p:nvSpPr>
                <p:cNvPr id="452" name="Rectangle 451"/>
                <p:cNvSpPr/>
                <p:nvPr/>
              </p:nvSpPr>
              <p:spPr bwMode="auto">
                <a:xfrm rot="13195832">
                  <a:off x="5386606" y="2477739"/>
                  <a:ext cx="3348825" cy="1051572"/>
                </a:xfrm>
                <a:prstGeom prst="rect">
                  <a:avLst/>
                </a:prstGeom>
                <a:no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Oval 452"/>
                <p:cNvSpPr/>
                <p:nvPr/>
              </p:nvSpPr>
              <p:spPr bwMode="auto">
                <a:xfrm rot="13195832" flipH="1">
                  <a:off x="7302195" y="3019198"/>
                  <a:ext cx="2105109" cy="2105109"/>
                </a:xfrm>
                <a:prstGeom prst="ellipse">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4" name="Group 453"/>
                <p:cNvGrpSpPr/>
                <p:nvPr/>
              </p:nvGrpSpPr>
              <p:grpSpPr>
                <a:xfrm rot="13195832" flipH="1">
                  <a:off x="7469019" y="3196927"/>
                  <a:ext cx="1754579" cy="1754580"/>
                  <a:chOff x="4960949" y="-1948160"/>
                  <a:chExt cx="6094506" cy="6094506"/>
                </a:xfrm>
                <a:solidFill>
                  <a:schemeClr val="bg1"/>
                </a:solidFill>
              </p:grpSpPr>
              <p:grpSp>
                <p:nvGrpSpPr>
                  <p:cNvPr id="468" name="Group 467"/>
                  <p:cNvGrpSpPr/>
                  <p:nvPr/>
                </p:nvGrpSpPr>
                <p:grpSpPr>
                  <a:xfrm>
                    <a:off x="4960949" y="-1948160"/>
                    <a:ext cx="6094506" cy="6094506"/>
                    <a:chOff x="1617736" y="1506812"/>
                    <a:chExt cx="6094506" cy="6094506"/>
                  </a:xfrm>
                  <a:grpFill/>
                </p:grpSpPr>
                <p:grpSp>
                  <p:nvGrpSpPr>
                    <p:cNvPr id="483" name="Group 482"/>
                    <p:cNvGrpSpPr/>
                    <p:nvPr/>
                  </p:nvGrpSpPr>
                  <p:grpSpPr>
                    <a:xfrm>
                      <a:off x="4329559" y="1506812"/>
                      <a:ext cx="670859" cy="6094506"/>
                      <a:chOff x="6764185" y="1829778"/>
                      <a:chExt cx="670859" cy="6094506"/>
                    </a:xfrm>
                    <a:grpFill/>
                  </p:grpSpPr>
                  <p:sp>
                    <p:nvSpPr>
                      <p:cNvPr id="487" name="Oval 486"/>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4" name="Group 483"/>
                    <p:cNvGrpSpPr/>
                    <p:nvPr/>
                  </p:nvGrpSpPr>
                  <p:grpSpPr>
                    <a:xfrm rot="5400000">
                      <a:off x="4329559" y="1506812"/>
                      <a:ext cx="670859" cy="6094506"/>
                      <a:chOff x="6764185" y="1829778"/>
                      <a:chExt cx="670859" cy="6094506"/>
                    </a:xfrm>
                    <a:grpFill/>
                  </p:grpSpPr>
                  <p:sp>
                    <p:nvSpPr>
                      <p:cNvPr id="485" name="Oval 48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9" name="Group 468"/>
                  <p:cNvGrpSpPr/>
                  <p:nvPr/>
                </p:nvGrpSpPr>
                <p:grpSpPr>
                  <a:xfrm rot="1800000">
                    <a:off x="4960949" y="-1948160"/>
                    <a:ext cx="6094506" cy="6094506"/>
                    <a:chOff x="1617736" y="1506812"/>
                    <a:chExt cx="6094506" cy="6094506"/>
                  </a:xfrm>
                  <a:grpFill/>
                </p:grpSpPr>
                <p:grpSp>
                  <p:nvGrpSpPr>
                    <p:cNvPr id="477" name="Group 476"/>
                    <p:cNvGrpSpPr/>
                    <p:nvPr/>
                  </p:nvGrpSpPr>
                  <p:grpSpPr>
                    <a:xfrm>
                      <a:off x="4329559" y="1506812"/>
                      <a:ext cx="670859" cy="6094506"/>
                      <a:chOff x="6764185" y="1829778"/>
                      <a:chExt cx="670859" cy="6094506"/>
                    </a:xfrm>
                    <a:grpFill/>
                  </p:grpSpPr>
                  <p:sp>
                    <p:nvSpPr>
                      <p:cNvPr id="481" name="Oval 480"/>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8" name="Group 477"/>
                    <p:cNvGrpSpPr/>
                    <p:nvPr/>
                  </p:nvGrpSpPr>
                  <p:grpSpPr>
                    <a:xfrm rot="5400000">
                      <a:off x="4329559" y="1506812"/>
                      <a:ext cx="670859" cy="6094506"/>
                      <a:chOff x="6764185" y="1829778"/>
                      <a:chExt cx="670859" cy="6094506"/>
                    </a:xfrm>
                    <a:grpFill/>
                  </p:grpSpPr>
                  <p:sp>
                    <p:nvSpPr>
                      <p:cNvPr id="479" name="Oval 478"/>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70" name="Group 469"/>
                  <p:cNvGrpSpPr/>
                  <p:nvPr/>
                </p:nvGrpSpPr>
                <p:grpSpPr>
                  <a:xfrm rot="3600000">
                    <a:off x="4960949" y="-1948160"/>
                    <a:ext cx="6094506" cy="6094506"/>
                    <a:chOff x="1617736" y="1506812"/>
                    <a:chExt cx="6094506" cy="6094506"/>
                  </a:xfrm>
                  <a:grpFill/>
                </p:grpSpPr>
                <p:grpSp>
                  <p:nvGrpSpPr>
                    <p:cNvPr id="471" name="Group 470"/>
                    <p:cNvGrpSpPr/>
                    <p:nvPr/>
                  </p:nvGrpSpPr>
                  <p:grpSpPr>
                    <a:xfrm>
                      <a:off x="4329559" y="1506812"/>
                      <a:ext cx="670859" cy="6094506"/>
                      <a:chOff x="6764185" y="1829778"/>
                      <a:chExt cx="670859" cy="6094506"/>
                    </a:xfrm>
                    <a:grpFill/>
                  </p:grpSpPr>
                  <p:sp>
                    <p:nvSpPr>
                      <p:cNvPr id="475" name="Oval 47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2" name="Group 471"/>
                    <p:cNvGrpSpPr/>
                    <p:nvPr/>
                  </p:nvGrpSpPr>
                  <p:grpSpPr>
                    <a:xfrm rot="5400000">
                      <a:off x="4329559" y="1506812"/>
                      <a:ext cx="670859" cy="6094506"/>
                      <a:chOff x="6764185" y="1829778"/>
                      <a:chExt cx="670859" cy="6094506"/>
                    </a:xfrm>
                    <a:grpFill/>
                  </p:grpSpPr>
                  <p:sp>
                    <p:nvSpPr>
                      <p:cNvPr id="473" name="Oval 472"/>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55" name="Group 454"/>
                <p:cNvGrpSpPr/>
                <p:nvPr/>
              </p:nvGrpSpPr>
              <p:grpSpPr>
                <a:xfrm rot="13195832" flipH="1">
                  <a:off x="7888633" y="3616540"/>
                  <a:ext cx="915353" cy="915353"/>
                  <a:chOff x="15721982" y="-2607479"/>
                  <a:chExt cx="3179460" cy="3179460"/>
                </a:xfrm>
                <a:solidFill>
                  <a:schemeClr val="bg1"/>
                </a:solidFill>
              </p:grpSpPr>
              <p:grpSp>
                <p:nvGrpSpPr>
                  <p:cNvPr id="456" name="Group 455"/>
                  <p:cNvGrpSpPr/>
                  <p:nvPr/>
                </p:nvGrpSpPr>
                <p:grpSpPr>
                  <a:xfrm>
                    <a:off x="16976282" y="-2607479"/>
                    <a:ext cx="670859" cy="3179460"/>
                    <a:chOff x="6764185" y="4744824"/>
                    <a:chExt cx="670859" cy="3179460"/>
                  </a:xfrm>
                  <a:grpFill/>
                </p:grpSpPr>
                <p:sp>
                  <p:nvSpPr>
                    <p:cNvPr id="466" name="Oval 465"/>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7" name="Group 456"/>
                  <p:cNvGrpSpPr/>
                  <p:nvPr/>
                </p:nvGrpSpPr>
                <p:grpSpPr>
                  <a:xfrm rot="2700000">
                    <a:off x="16976282" y="-2607479"/>
                    <a:ext cx="670859" cy="3179460"/>
                    <a:chOff x="6764185" y="4744824"/>
                    <a:chExt cx="670859" cy="3179460"/>
                  </a:xfrm>
                  <a:grpFill/>
                </p:grpSpPr>
                <p:sp>
                  <p:nvSpPr>
                    <p:cNvPr id="464" name="Oval 463"/>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Oval 464"/>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8" name="Group 457"/>
                  <p:cNvGrpSpPr/>
                  <p:nvPr/>
                </p:nvGrpSpPr>
                <p:grpSpPr>
                  <a:xfrm rot="5400000">
                    <a:off x="16976282" y="-2607479"/>
                    <a:ext cx="670859" cy="3179460"/>
                    <a:chOff x="6764185" y="4744824"/>
                    <a:chExt cx="670859" cy="3179460"/>
                  </a:xfrm>
                  <a:grpFill/>
                </p:grpSpPr>
                <p:sp>
                  <p:nvSpPr>
                    <p:cNvPr id="462" name="Oval 461"/>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Oval 462"/>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9" name="Group 458"/>
                  <p:cNvGrpSpPr/>
                  <p:nvPr/>
                </p:nvGrpSpPr>
                <p:grpSpPr>
                  <a:xfrm rot="8100000">
                    <a:off x="16976282" y="-2607479"/>
                    <a:ext cx="670859" cy="3179460"/>
                    <a:chOff x="6764185" y="4744824"/>
                    <a:chExt cx="670859" cy="3179460"/>
                  </a:xfrm>
                  <a:grpFill/>
                </p:grpSpPr>
                <p:sp>
                  <p:nvSpPr>
                    <p:cNvPr id="460" name="Oval 459"/>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Oval 460"/>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44" name="Group 443"/>
              <p:cNvGrpSpPr/>
              <p:nvPr/>
            </p:nvGrpSpPr>
            <p:grpSpPr>
              <a:xfrm>
                <a:off x="1672372" y="2612324"/>
                <a:ext cx="1729152" cy="1255420"/>
                <a:chOff x="1657126" y="2627734"/>
                <a:chExt cx="1729152" cy="1255420"/>
              </a:xfrm>
            </p:grpSpPr>
            <p:sp>
              <p:nvSpPr>
                <p:cNvPr id="445" name="Freeform 5"/>
                <p:cNvSpPr>
                  <a:spLocks/>
                </p:cNvSpPr>
                <p:nvPr/>
              </p:nvSpPr>
              <p:spPr bwMode="auto">
                <a:xfrm rot="3938007" flipH="1">
                  <a:off x="2443165" y="2620313"/>
                  <a:ext cx="547740"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46" name="Group 445"/>
                <p:cNvGrpSpPr/>
                <p:nvPr/>
              </p:nvGrpSpPr>
              <p:grpSpPr>
                <a:xfrm>
                  <a:off x="1657126" y="2627734"/>
                  <a:ext cx="715009" cy="1255420"/>
                  <a:chOff x="1549118" y="2647619"/>
                  <a:chExt cx="715009" cy="1255420"/>
                </a:xfrm>
              </p:grpSpPr>
              <p:sp>
                <p:nvSpPr>
                  <p:cNvPr id="448" name="Freeform 447"/>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49" name="Freeform 448"/>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450"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51"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47" name="Rectangle 446"/>
                <p:cNvSpPr/>
                <p:nvPr/>
              </p:nvSpPr>
              <p:spPr bwMode="auto">
                <a:xfrm>
                  <a:off x="2403616" y="2653143"/>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cxnSp>
          <p:nvCxnSpPr>
            <p:cNvPr id="442" name="Straight Connector 441"/>
            <p:cNvCxnSpPr>
              <a:stCxn id="440" idx="7"/>
              <a:endCxn id="440" idx="3"/>
            </p:cNvCxnSpPr>
            <p:nvPr/>
          </p:nvCxnSpPr>
          <p:spPr>
            <a:xfrm flipH="1">
              <a:off x="6592240" y="-50388"/>
              <a:ext cx="1745762" cy="1745762"/>
            </a:xfrm>
            <a:prstGeom prst="line">
              <a:avLst/>
            </a:prstGeom>
            <a:ln w="28575">
              <a:solidFill>
                <a:schemeClr val="accent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9" name="Rectangle 488"/>
          <p:cNvSpPr/>
          <p:nvPr/>
        </p:nvSpPr>
        <p:spPr bwMode="auto">
          <a:xfrm>
            <a:off x="6139868"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Lack of Commercial Support</a:t>
            </a:r>
          </a:p>
        </p:txBody>
      </p:sp>
      <p:sp>
        <p:nvSpPr>
          <p:cNvPr id="490" name="Rectangle 489"/>
          <p:cNvSpPr/>
          <p:nvPr/>
        </p:nvSpPr>
        <p:spPr bwMode="auto">
          <a:xfrm>
            <a:off x="3450035" y="4408787"/>
            <a:ext cx="2541347"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Inadequate</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Modeling  Performance</a:t>
            </a:r>
          </a:p>
        </p:txBody>
      </p:sp>
      <p:sp>
        <p:nvSpPr>
          <p:cNvPr id="491" name="Rectangle 490"/>
          <p:cNvSpPr/>
          <p:nvPr/>
        </p:nvSpPr>
        <p:spPr bwMode="auto">
          <a:xfrm>
            <a:off x="901429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Complex Deployment</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Processes</a:t>
            </a:r>
          </a:p>
        </p:txBody>
      </p:sp>
      <p:sp>
        <p:nvSpPr>
          <p:cNvPr id="492" name="Rectangle 491"/>
          <p:cNvSpPr/>
          <p:nvPr/>
        </p:nvSpPr>
        <p:spPr bwMode="auto">
          <a:xfrm>
            <a:off x="1056839" y="4408784"/>
            <a:ext cx="1538077"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Limited Data Scale</a:t>
            </a:r>
          </a:p>
        </p:txBody>
      </p:sp>
    </p:spTree>
    <p:extLst>
      <p:ext uri="{BB962C8B-B14F-4D97-AF65-F5344CB8AC3E}">
        <p14:creationId xmlns:p14="http://schemas.microsoft.com/office/powerpoint/2010/main" val="269585764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063787"/>
          </a:xfrm>
        </p:spPr>
        <p:txBody>
          <a:bodyPr/>
          <a:lstStyle/>
          <a:p>
            <a:r>
              <a:rPr lang="en-US" dirty="0"/>
              <a:t>Can R handle big data?</a:t>
            </a:r>
          </a:p>
          <a:p>
            <a:pPr lvl="1"/>
            <a:r>
              <a:rPr lang="en-US" dirty="0"/>
              <a:t>GNU-R is in-memory!</a:t>
            </a:r>
          </a:p>
          <a:p>
            <a:r>
              <a:rPr lang="en-US" dirty="0">
                <a:solidFill>
                  <a:srgbClr val="FFC000"/>
                </a:solidFill>
              </a:rPr>
              <a:t>Can R handle big models?</a:t>
            </a:r>
          </a:p>
          <a:p>
            <a:pPr lvl="1"/>
            <a:r>
              <a:rPr lang="en-US" dirty="0">
                <a:solidFill>
                  <a:srgbClr val="FFC000"/>
                </a:solidFill>
              </a:rPr>
              <a:t>GNU-R is single-threaded!</a:t>
            </a:r>
          </a:p>
          <a:p>
            <a:r>
              <a:rPr lang="en-US" dirty="0">
                <a:solidFill>
                  <a:srgbClr val="FF0000"/>
                </a:solidFill>
              </a:rPr>
              <a:t>Can R handle many models?</a:t>
            </a:r>
          </a:p>
          <a:p>
            <a:pPr lvl="1"/>
            <a:r>
              <a:rPr lang="en-US" dirty="0">
                <a:solidFill>
                  <a:srgbClr val="FF0000"/>
                </a:solidFill>
              </a:rPr>
              <a:t>GNU-R is single threaded, can we run many parallel jobs?</a:t>
            </a:r>
          </a:p>
        </p:txBody>
      </p:sp>
      <p:sp>
        <p:nvSpPr>
          <p:cNvPr id="3" name="Title 2"/>
          <p:cNvSpPr>
            <a:spLocks noGrp="1"/>
          </p:cNvSpPr>
          <p:nvPr>
            <p:ph type="title"/>
          </p:nvPr>
        </p:nvSpPr>
        <p:spPr/>
        <p:txBody>
          <a:bodyPr/>
          <a:lstStyle/>
          <a:p>
            <a:r>
              <a:rPr lang="en-US" dirty="0"/>
              <a:t>Can R Scale for Scalable Data Science and ML?</a:t>
            </a:r>
          </a:p>
        </p:txBody>
      </p:sp>
      <p:pic>
        <p:nvPicPr>
          <p:cNvPr id="3074" name="Picture 2" descr="https://rosettasister.files.wordpress.com/2014/03/revolutionanalytic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095" y="4252964"/>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358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4"/>
                                        </p:tgtEl>
                                        <p:attrNameLst>
                                          <p:attrName>style.visibility</p:attrName>
                                        </p:attrNameLst>
                                      </p:cBhvr>
                                      <p:to>
                                        <p:strVal val="visible"/>
                                      </p:to>
                                    </p:set>
                                    <p:anim calcmode="lin" valueType="num">
                                      <p:cBhvr additive="base">
                                        <p:cTn id="31" dur="500" fill="hold"/>
                                        <p:tgtEl>
                                          <p:spTgt spid="3074"/>
                                        </p:tgtEl>
                                        <p:attrNameLst>
                                          <p:attrName>ppt_x</p:attrName>
                                        </p:attrNameLst>
                                      </p:cBhvr>
                                      <p:tavLst>
                                        <p:tav tm="0">
                                          <p:val>
                                            <p:strVal val="#ppt_x"/>
                                          </p:val>
                                        </p:tav>
                                        <p:tav tm="100000">
                                          <p:val>
                                            <p:strVal val="#ppt_x"/>
                                          </p:val>
                                        </p:tav>
                                      </p:tavLst>
                                    </p:anim>
                                    <p:anim calcmode="lin" valueType="num">
                                      <p:cBhvr additive="base">
                                        <p:cTn id="32"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 name="Rounded Rectangle 10"/>
          <p:cNvSpPr/>
          <p:nvPr/>
        </p:nvSpPr>
        <p:spPr bwMode="auto">
          <a:xfrm>
            <a:off x="414382" y="1176324"/>
            <a:ext cx="11197047" cy="5348514"/>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2"/>
                </a:solidFill>
              </a:rPr>
              <a:t>Distributions of R</a:t>
            </a:r>
          </a:p>
        </p:txBody>
      </p:sp>
      <p:sp>
        <p:nvSpPr>
          <p:cNvPr id="3" name="Rounded Rectangle 2"/>
          <p:cNvSpPr/>
          <p:nvPr/>
        </p:nvSpPr>
        <p:spPr bwMode="auto">
          <a:xfrm>
            <a:off x="566782" y="1248227"/>
            <a:ext cx="6088017" cy="5181601"/>
          </a:xfrm>
          <a:prstGeom prst="round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TextBox 3"/>
          <p:cNvSpPr txBox="1"/>
          <p:nvPr/>
        </p:nvSpPr>
        <p:spPr>
          <a:xfrm>
            <a:off x="1632858" y="5904231"/>
            <a:ext cx="4630057"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In-memory distributions</a:t>
            </a:r>
          </a:p>
        </p:txBody>
      </p:sp>
      <p:sp>
        <p:nvSpPr>
          <p:cNvPr id="9" name="Rounded Rectangle 8"/>
          <p:cNvSpPr/>
          <p:nvPr/>
        </p:nvSpPr>
        <p:spPr bwMode="auto">
          <a:xfrm>
            <a:off x="566782" y="1446038"/>
            <a:ext cx="5986418" cy="4528252"/>
          </a:xfrm>
          <a:prstGeom prst="round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 name="Rounded Rectangle 6"/>
          <p:cNvSpPr/>
          <p:nvPr/>
        </p:nvSpPr>
        <p:spPr bwMode="auto">
          <a:xfrm>
            <a:off x="723899" y="1553028"/>
            <a:ext cx="4015015" cy="4471394"/>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Rounded Rectangle 4"/>
          <p:cNvSpPr/>
          <p:nvPr/>
        </p:nvSpPr>
        <p:spPr bwMode="auto">
          <a:xfrm>
            <a:off x="874486" y="1655295"/>
            <a:ext cx="1995714" cy="4238171"/>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TextBox 5"/>
          <p:cNvSpPr txBox="1"/>
          <p:nvPr/>
        </p:nvSpPr>
        <p:spPr>
          <a:xfrm>
            <a:off x="1037771" y="1705428"/>
            <a:ext cx="1763486" cy="426886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CRAN-R</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a.k.a., GNU-R</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Single-threaded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In-memory</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10K+ packages</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Interfaces to C++, C, and Fortran for speed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Cross-platform</a:t>
            </a:r>
          </a:p>
        </p:txBody>
      </p:sp>
      <p:sp>
        <p:nvSpPr>
          <p:cNvPr id="8" name="TextBox 7"/>
          <p:cNvSpPr txBox="1"/>
          <p:nvPr/>
        </p:nvSpPr>
        <p:spPr>
          <a:xfrm>
            <a:off x="2939143" y="1705428"/>
            <a:ext cx="1799771" cy="493365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MRO</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GNU-R + Intel MKL = multi-threaded linear algebra</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100% CRAN-R compatible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Reproducible R toolkit with the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checkpoint</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Open Source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0" name="TextBox 9"/>
          <p:cNvSpPr txBox="1"/>
          <p:nvPr/>
        </p:nvSpPr>
        <p:spPr>
          <a:xfrm>
            <a:off x="6811916" y="1189178"/>
            <a:ext cx="4799513" cy="516449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Microsoft R Server</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Enterprise-class high-performance analytics distribution</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Parallel external memory algorithms</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with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RevoScaleR</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library</a:t>
            </a:r>
          </a:p>
          <a:p>
            <a:pPr marL="742950" marR="0" lvl="1"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No threads limits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1" u="none" strike="noStrike" kern="0" cap="none" spc="0" normalizeH="0" baseline="0" noProof="0" dirty="0" err="1">
                <a:ln>
                  <a:noFill/>
                </a:ln>
                <a:gradFill>
                  <a:gsLst>
                    <a:gs pos="2917">
                      <a:schemeClr val="tx1"/>
                    </a:gs>
                    <a:gs pos="30000">
                      <a:schemeClr val="tx1"/>
                    </a:gs>
                  </a:gsLst>
                  <a:lin ang="5400000" scaled="0"/>
                </a:gradFill>
                <a:effectLst/>
                <a:uLnTx/>
                <a:uFillTx/>
                <a:latin typeface="+mj-lt"/>
              </a:rPr>
              <a:t>Out-of</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 memory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computation with the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XDF</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file format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Deployment capabilities through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mrsdeploy</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1" u="none" strike="noStrike" kern="0" cap="none" spc="0" normalizeH="0" baseline="0" noProof="0" dirty="0">
                <a:ln>
                  <a:noFill/>
                </a:ln>
                <a:gradFill>
                  <a:gsLst>
                    <a:gs pos="2917">
                      <a:schemeClr val="tx1"/>
                    </a:gs>
                    <a:gs pos="30000">
                      <a:schemeClr val="tx1"/>
                    </a:gs>
                  </a:gsLst>
                  <a:lin ang="5400000" scaled="0"/>
                </a:gradFill>
                <a:effectLst/>
                <a:uLnTx/>
                <a:uFillTx/>
                <a:latin typeface="+mj-lt"/>
              </a:rPr>
              <a:t>Commercial support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Available in Linux (Red Hat, CentOS), Windows, </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SQL Server, Spark, Hadoop and Teradata</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Battle-tested Microsoft Research libraries for </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state-of-the-art machine learning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with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MicrosoftML</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2" name="TextBox 11"/>
          <p:cNvSpPr txBox="1"/>
          <p:nvPr/>
        </p:nvSpPr>
        <p:spPr>
          <a:xfrm>
            <a:off x="4737100" y="1676887"/>
            <a:ext cx="1986642" cy="4413516"/>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R Client</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HPA with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RevoScaleR</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and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MicrosoftML</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Multi-threaded</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support (two cores)</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Deployment with</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mrsdeploy</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Free, Win +</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Linux</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4" name="Right Brace 13"/>
          <p:cNvSpPr/>
          <p:nvPr/>
        </p:nvSpPr>
        <p:spPr>
          <a:xfrm rot="5400000">
            <a:off x="3444474" y="3014472"/>
            <a:ext cx="231034" cy="5815070"/>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TextBox 14"/>
          <p:cNvSpPr txBox="1"/>
          <p:nvPr/>
        </p:nvSpPr>
        <p:spPr>
          <a:xfrm>
            <a:off x="6576384" y="5806490"/>
            <a:ext cx="4956630" cy="8494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gradFill>
                  <a:gsLst>
                    <a:gs pos="2917">
                      <a:schemeClr val="tx1"/>
                    </a:gs>
                    <a:gs pos="30000">
                      <a:schemeClr val="tx1"/>
                    </a:gs>
                  </a:gsLst>
                  <a:lin ang="5400000" scaled="0"/>
                </a:gradFill>
                <a:effectLst/>
                <a:uLnTx/>
                <a:uFillTx/>
                <a:latin typeface="+mj-lt"/>
              </a:rPr>
              <a:t>Out-of-memory, multicore, multi-node, Parallel Algorithms</a:t>
            </a:r>
          </a:p>
        </p:txBody>
      </p:sp>
      <p:sp>
        <p:nvSpPr>
          <p:cNvPr id="13" name="TextBox 12"/>
          <p:cNvSpPr txBox="1"/>
          <p:nvPr/>
        </p:nvSpPr>
        <p:spPr>
          <a:xfrm>
            <a:off x="0" y="6367366"/>
            <a:ext cx="12192000"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solidFill>
                  <a:schemeClr val="bg1"/>
                </a:solidFill>
                <a:latin typeface="+mj-lt"/>
              </a:rPr>
              <a:t>Other (re)-Distributions, </a:t>
            </a:r>
            <a:r>
              <a:rPr lang="en-US" sz="2200" dirty="0" err="1">
                <a:solidFill>
                  <a:schemeClr val="bg1"/>
                </a:solidFill>
                <a:latin typeface="+mj-lt"/>
              </a:rPr>
              <a:t>pqR</a:t>
            </a:r>
            <a:r>
              <a:rPr lang="en-US" sz="2200" dirty="0">
                <a:solidFill>
                  <a:schemeClr val="bg1"/>
                </a:solidFill>
                <a:latin typeface="+mj-lt"/>
              </a:rPr>
              <a:t>, </a:t>
            </a:r>
            <a:r>
              <a:rPr lang="en-US" sz="2200" dirty="0" err="1">
                <a:solidFill>
                  <a:schemeClr val="bg1"/>
                </a:solidFill>
                <a:latin typeface="+mj-lt"/>
              </a:rPr>
              <a:t>supR</a:t>
            </a:r>
            <a:r>
              <a:rPr lang="en-US" sz="2200" dirty="0">
                <a:solidFill>
                  <a:schemeClr val="bg1"/>
                </a:solidFill>
                <a:latin typeface="+mj-lt"/>
              </a:rPr>
              <a:t>, </a:t>
            </a:r>
            <a:r>
              <a:rPr lang="en-US" sz="2200" dirty="0" err="1">
                <a:solidFill>
                  <a:schemeClr val="bg1"/>
                </a:solidFill>
                <a:latin typeface="+mj-lt"/>
              </a:rPr>
              <a:t>ddR</a:t>
            </a:r>
            <a:r>
              <a:rPr lang="en-US" sz="2200" dirty="0">
                <a:solidFill>
                  <a:schemeClr val="bg1"/>
                </a:solidFill>
                <a:latin typeface="+mj-lt"/>
              </a:rPr>
              <a:t>, Oracle R, don’t support all CRAN packages</a:t>
            </a:r>
          </a:p>
        </p:txBody>
      </p:sp>
    </p:spTree>
    <p:extLst>
      <p:ext uri="{BB962C8B-B14F-4D97-AF65-F5344CB8AC3E}">
        <p14:creationId xmlns:p14="http://schemas.microsoft.com/office/powerpoint/2010/main" val="479431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4" grpId="0"/>
      <p:bldP spid="9" grpId="0" animBg="1"/>
      <p:bldP spid="7" grpId="0" animBg="1"/>
      <p:bldP spid="5" grpId="0" animBg="1"/>
      <p:bldP spid="6" grpId="0"/>
      <p:bldP spid="8" grpId="0"/>
      <p:bldP spid="10" grpId="0"/>
      <p:bldP spid="12" grpId="0"/>
      <p:bldP spid="14" grpId="0" animBg="1"/>
      <p:bldP spid="15"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CRAN</a:t>
            </a:r>
            <a:endParaRPr lang="en-US" dirty="0"/>
          </a:p>
        </p:txBody>
      </p:sp>
      <p:sp>
        <p:nvSpPr>
          <p:cNvPr id="6" name="Content Placeholder 5"/>
          <p:cNvSpPr>
            <a:spLocks noGrp="1"/>
          </p:cNvSpPr>
          <p:nvPr>
            <p:ph type="body" sz="quarter" idx="11"/>
          </p:nvPr>
        </p:nvSpPr>
        <p:spPr/>
        <p:txBody>
          <a:bodyPr/>
          <a:lstStyle/>
          <a:p>
            <a:r>
              <a:rPr lang="en-US"/>
              <a:t>The Comprehensive R Archive Network</a:t>
            </a:r>
            <a:endParaRPr lang="en-US" dirty="0"/>
          </a:p>
        </p:txBody>
      </p:sp>
      <p:pic>
        <p:nvPicPr>
          <p:cNvPr id="7" name="Picture 6">
            <a:hlinkClick r:id="rId3"/>
          </p:cNvPr>
          <p:cNvPicPr>
            <a:picLocks noChangeAspect="1"/>
          </p:cNvPicPr>
          <p:nvPr/>
        </p:nvPicPr>
        <p:blipFill>
          <a:blip r:embed="rId4"/>
          <a:stretch>
            <a:fillRect/>
          </a:stretch>
        </p:blipFill>
        <p:spPr>
          <a:xfrm>
            <a:off x="394744" y="1500048"/>
            <a:ext cx="11159180" cy="4395988"/>
          </a:xfrm>
          <a:prstGeom prst="rect">
            <a:avLst/>
          </a:prstGeom>
        </p:spPr>
      </p:pic>
      <p:sp>
        <p:nvSpPr>
          <p:cNvPr id="2" name="Rectangle 1"/>
          <p:cNvSpPr/>
          <p:nvPr/>
        </p:nvSpPr>
        <p:spPr>
          <a:xfrm>
            <a:off x="442708" y="6206586"/>
            <a:ext cx="8529006" cy="314236"/>
          </a:xfrm>
          <a:prstGeom prst="rect">
            <a:avLst/>
          </a:prstGeom>
        </p:spPr>
        <p:txBody>
          <a:bodyPr wrap="square">
            <a:spAutoFit/>
          </a:bodyPr>
          <a:lstStyle/>
          <a:p>
            <a:pPr defTabSz="896386"/>
            <a:r>
              <a:rPr lang="en-US" sz="1454" kern="0" dirty="0">
                <a:solidFill>
                  <a:sysClr val="windowText" lastClr="000000"/>
                </a:solidFill>
              </a:rPr>
              <a:t>In addition to </a:t>
            </a:r>
            <a:r>
              <a:rPr lang="en-US" sz="1454" kern="0" dirty="0" err="1">
                <a:solidFill>
                  <a:sysClr val="windowText" lastClr="000000"/>
                </a:solidFill>
              </a:rPr>
              <a:t>CRAN</a:t>
            </a:r>
            <a:r>
              <a:rPr lang="en-US" sz="1454" kern="0" dirty="0">
                <a:solidFill>
                  <a:sysClr val="windowText" lastClr="000000"/>
                </a:solidFill>
              </a:rPr>
              <a:t>, Bioconductor, GitHub, others distribute R packages</a:t>
            </a:r>
          </a:p>
        </p:txBody>
      </p:sp>
    </p:spTree>
    <p:extLst>
      <p:ext uri="{BB962C8B-B14F-4D97-AF65-F5344CB8AC3E}">
        <p14:creationId xmlns:p14="http://schemas.microsoft.com/office/powerpoint/2010/main" val="4078891065"/>
      </p:ext>
    </p:extLst>
  </p:cSld>
  <p:clrMapOvr>
    <a:masterClrMapping/>
  </p:clrMapOvr>
  <p:transition advClick="0">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70069" y="377112"/>
            <a:ext cx="11654186"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solidFill>
                  <a:schemeClr val="tx1"/>
                </a:solidFill>
                <a:effectLst/>
                <a:uLnTx/>
                <a:uFillTx/>
                <a:latin typeface="+mj-lt"/>
                <a:ea typeface="ＭＳ Ｐゴシック" charset="0"/>
                <a:cs typeface="Segoe UI" pitchFamily="34" charset="0"/>
              </a:rPr>
              <a:t>R from Microsoft brings</a:t>
            </a:r>
          </a:p>
        </p:txBody>
      </p:sp>
      <p:grpSp>
        <p:nvGrpSpPr>
          <p:cNvPr id="6" name="Group 5"/>
          <p:cNvGrpSpPr/>
          <p:nvPr/>
        </p:nvGrpSpPr>
        <p:grpSpPr>
          <a:xfrm>
            <a:off x="1158381" y="2269401"/>
            <a:ext cx="1290002" cy="1627759"/>
            <a:chOff x="1101154" y="2354002"/>
            <a:chExt cx="1456277" cy="1837570"/>
          </a:xfrm>
        </p:grpSpPr>
        <p:grpSp>
          <p:nvGrpSpPr>
            <p:cNvPr id="5" name="Group 4"/>
            <p:cNvGrpSpPr/>
            <p:nvPr/>
          </p:nvGrpSpPr>
          <p:grpSpPr>
            <a:xfrm>
              <a:off x="1436087" y="2354002"/>
              <a:ext cx="1121344" cy="1837570"/>
              <a:chOff x="1436087" y="2354002"/>
              <a:chExt cx="1121344" cy="1837570"/>
            </a:xfrm>
          </p:grpSpPr>
          <p:sp>
            <p:nvSpPr>
              <p:cNvPr id="113" name="Freeform 7"/>
              <p:cNvSpPr>
                <a:spLocks/>
              </p:cNvSpPr>
              <p:nvPr/>
            </p:nvSpPr>
            <p:spPr bwMode="auto">
              <a:xfrm>
                <a:off x="1436088" y="2604681"/>
                <a:ext cx="962430" cy="1586891"/>
              </a:xfrm>
              <a:custGeom>
                <a:avLst/>
                <a:gdLst>
                  <a:gd name="T0" fmla="*/ 913 w 914"/>
                  <a:gd name="T1" fmla="*/ 336 h 1506"/>
                  <a:gd name="T2" fmla="*/ 457 w 914"/>
                  <a:gd name="T3" fmla="*/ 0 h 1506"/>
                  <a:gd name="T4" fmla="*/ 0 w 914"/>
                  <a:gd name="T5" fmla="*/ 364 h 1506"/>
                  <a:gd name="T6" fmla="*/ 0 w 914"/>
                  <a:gd name="T7" fmla="*/ 1506 h 1506"/>
                  <a:gd name="T8" fmla="*/ 809 w 914"/>
                  <a:gd name="T9" fmla="*/ 1506 h 1506"/>
                  <a:gd name="T10" fmla="*/ 799 w 914"/>
                  <a:gd name="T11" fmla="*/ 907 h 1506"/>
                  <a:gd name="T12" fmla="*/ 914 w 914"/>
                  <a:gd name="T13" fmla="*/ 907 h 1506"/>
                  <a:gd name="T14" fmla="*/ 914 w 914"/>
                  <a:gd name="T15" fmla="*/ 336 h 1506"/>
                  <a:gd name="T16" fmla="*/ 913 w 914"/>
                  <a:gd name="T17" fmla="*/ 336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 h="1506">
                    <a:moveTo>
                      <a:pt x="913" y="336"/>
                    </a:moveTo>
                    <a:cubicBezTo>
                      <a:pt x="898" y="97"/>
                      <a:pt x="699" y="0"/>
                      <a:pt x="457" y="0"/>
                    </a:cubicBezTo>
                    <a:cubicBezTo>
                      <a:pt x="205" y="0"/>
                      <a:pt x="0" y="112"/>
                      <a:pt x="0" y="364"/>
                    </a:cubicBezTo>
                    <a:cubicBezTo>
                      <a:pt x="0" y="1506"/>
                      <a:pt x="0" y="1506"/>
                      <a:pt x="0" y="1506"/>
                    </a:cubicBezTo>
                    <a:cubicBezTo>
                      <a:pt x="809" y="1506"/>
                      <a:pt x="809" y="1506"/>
                      <a:pt x="809" y="1506"/>
                    </a:cubicBezTo>
                    <a:cubicBezTo>
                      <a:pt x="799" y="907"/>
                      <a:pt x="799" y="907"/>
                      <a:pt x="799" y="907"/>
                    </a:cubicBezTo>
                    <a:cubicBezTo>
                      <a:pt x="914" y="907"/>
                      <a:pt x="914" y="907"/>
                      <a:pt x="914" y="907"/>
                    </a:cubicBezTo>
                    <a:cubicBezTo>
                      <a:pt x="914" y="336"/>
                      <a:pt x="914" y="336"/>
                      <a:pt x="914" y="336"/>
                    </a:cubicBezTo>
                    <a:cubicBezTo>
                      <a:pt x="913" y="336"/>
                      <a:pt x="913" y="336"/>
                      <a:pt x="913" y="336"/>
                    </a:cubicBezTo>
                  </a:path>
                </a:pathLst>
              </a:custGeom>
              <a:solidFill>
                <a:schemeClr val="bg1">
                  <a:lumMod val="20000"/>
                  <a:lumOff val="8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4" name="Oval 8"/>
              <p:cNvSpPr>
                <a:spLocks noChangeArrowheads="1"/>
              </p:cNvSpPr>
              <p:nvPr/>
            </p:nvSpPr>
            <p:spPr bwMode="auto">
              <a:xfrm>
                <a:off x="2156792" y="3258238"/>
                <a:ext cx="60432" cy="60432"/>
              </a:xfrm>
              <a:prstGeom prst="ellipse">
                <a:avLst/>
              </a:prstGeom>
              <a:solidFill>
                <a:srgbClr val="002050"/>
              </a:solidFill>
              <a:ln w="9525">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5" name="Freeform 9"/>
              <p:cNvSpPr>
                <a:spLocks/>
              </p:cNvSpPr>
              <p:nvPr/>
            </p:nvSpPr>
            <p:spPr bwMode="auto">
              <a:xfrm>
                <a:off x="1436087" y="2354002"/>
                <a:ext cx="1121344" cy="1445883"/>
              </a:xfrm>
              <a:custGeom>
                <a:avLst/>
                <a:gdLst>
                  <a:gd name="T0" fmla="*/ 944 w 1066"/>
                  <a:gd name="T1" fmla="*/ 448 h 1373"/>
                  <a:gd name="T2" fmla="*/ 1066 w 1066"/>
                  <a:gd name="T3" fmla="*/ 373 h 1373"/>
                  <a:gd name="T4" fmla="*/ 710 w 1066"/>
                  <a:gd name="T5" fmla="*/ 235 h 1373"/>
                  <a:gd name="T6" fmla="*/ 823 w 1066"/>
                  <a:gd name="T7" fmla="*/ 76 h 1373"/>
                  <a:gd name="T8" fmla="*/ 374 w 1066"/>
                  <a:gd name="T9" fmla="*/ 243 h 1373"/>
                  <a:gd name="T10" fmla="*/ 455 w 1066"/>
                  <a:gd name="T11" fmla="*/ 34 h 1373"/>
                  <a:gd name="T12" fmla="*/ 2 w 1066"/>
                  <a:gd name="T13" fmla="*/ 437 h 1373"/>
                  <a:gd name="T14" fmla="*/ 0 w 1066"/>
                  <a:gd name="T15" fmla="*/ 750 h 1373"/>
                  <a:gd name="T16" fmla="*/ 0 w 1066"/>
                  <a:gd name="T17" fmla="*/ 943 h 1373"/>
                  <a:gd name="T18" fmla="*/ 0 w 1066"/>
                  <a:gd name="T19" fmla="*/ 1373 h 1373"/>
                  <a:gd name="T20" fmla="*/ 0 w 1066"/>
                  <a:gd name="T21" fmla="*/ 1373 h 1373"/>
                  <a:gd name="T22" fmla="*/ 335 w 1066"/>
                  <a:gd name="T23" fmla="*/ 1087 h 1373"/>
                  <a:gd name="T24" fmla="*/ 335 w 1066"/>
                  <a:gd name="T25" fmla="*/ 886 h 1373"/>
                  <a:gd name="T26" fmla="*/ 346 w 1066"/>
                  <a:gd name="T27" fmla="*/ 879 h 1373"/>
                  <a:gd name="T28" fmla="*/ 457 w 1066"/>
                  <a:gd name="T29" fmla="*/ 760 h 1373"/>
                  <a:gd name="T30" fmla="*/ 458 w 1066"/>
                  <a:gd name="T31" fmla="*/ 829 h 1373"/>
                  <a:gd name="T32" fmla="*/ 736 w 1066"/>
                  <a:gd name="T33" fmla="*/ 619 h 1373"/>
                  <a:gd name="T34" fmla="*/ 710 w 1066"/>
                  <a:gd name="T35" fmla="*/ 731 h 1373"/>
                  <a:gd name="T36" fmla="*/ 931 w 1066"/>
                  <a:gd name="T37" fmla="*/ 567 h 1373"/>
                  <a:gd name="T38" fmla="*/ 1016 w 1066"/>
                  <a:gd name="T39" fmla="*/ 610 h 1373"/>
                  <a:gd name="T40" fmla="*/ 944 w 1066"/>
                  <a:gd name="T41" fmla="*/ 448 h 1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6" h="1373">
                    <a:moveTo>
                      <a:pt x="944" y="448"/>
                    </a:moveTo>
                    <a:cubicBezTo>
                      <a:pt x="1066" y="373"/>
                      <a:pt x="1066" y="373"/>
                      <a:pt x="1066" y="373"/>
                    </a:cubicBezTo>
                    <a:cubicBezTo>
                      <a:pt x="937" y="152"/>
                      <a:pt x="710" y="235"/>
                      <a:pt x="710" y="235"/>
                    </a:cubicBezTo>
                    <a:cubicBezTo>
                      <a:pt x="823" y="76"/>
                      <a:pt x="823" y="76"/>
                      <a:pt x="823" y="76"/>
                    </a:cubicBezTo>
                    <a:cubicBezTo>
                      <a:pt x="541" y="0"/>
                      <a:pt x="374" y="243"/>
                      <a:pt x="374" y="243"/>
                    </a:cubicBezTo>
                    <a:cubicBezTo>
                      <a:pt x="455" y="34"/>
                      <a:pt x="455" y="34"/>
                      <a:pt x="455" y="34"/>
                    </a:cubicBezTo>
                    <a:cubicBezTo>
                      <a:pt x="61" y="76"/>
                      <a:pt x="2" y="437"/>
                      <a:pt x="2" y="437"/>
                    </a:cubicBezTo>
                    <a:cubicBezTo>
                      <a:pt x="0" y="750"/>
                      <a:pt x="0" y="750"/>
                      <a:pt x="0" y="750"/>
                    </a:cubicBezTo>
                    <a:cubicBezTo>
                      <a:pt x="0" y="943"/>
                      <a:pt x="0" y="943"/>
                      <a:pt x="0" y="943"/>
                    </a:cubicBezTo>
                    <a:cubicBezTo>
                      <a:pt x="0" y="1373"/>
                      <a:pt x="0" y="1373"/>
                      <a:pt x="0" y="1373"/>
                    </a:cubicBezTo>
                    <a:cubicBezTo>
                      <a:pt x="0" y="1373"/>
                      <a:pt x="0" y="1373"/>
                      <a:pt x="0" y="1373"/>
                    </a:cubicBezTo>
                    <a:cubicBezTo>
                      <a:pt x="314" y="1316"/>
                      <a:pt x="335" y="1087"/>
                      <a:pt x="335" y="1087"/>
                    </a:cubicBezTo>
                    <a:cubicBezTo>
                      <a:pt x="335" y="886"/>
                      <a:pt x="335" y="886"/>
                      <a:pt x="335" y="886"/>
                    </a:cubicBezTo>
                    <a:cubicBezTo>
                      <a:pt x="346" y="879"/>
                      <a:pt x="346" y="879"/>
                      <a:pt x="346" y="879"/>
                    </a:cubicBezTo>
                    <a:cubicBezTo>
                      <a:pt x="346" y="879"/>
                      <a:pt x="409" y="829"/>
                      <a:pt x="457" y="760"/>
                    </a:cubicBezTo>
                    <a:cubicBezTo>
                      <a:pt x="458" y="829"/>
                      <a:pt x="458" y="829"/>
                      <a:pt x="458" y="829"/>
                    </a:cubicBezTo>
                    <a:cubicBezTo>
                      <a:pt x="688" y="757"/>
                      <a:pt x="736" y="619"/>
                      <a:pt x="736" y="619"/>
                    </a:cubicBezTo>
                    <a:cubicBezTo>
                      <a:pt x="710" y="731"/>
                      <a:pt x="710" y="731"/>
                      <a:pt x="710" y="731"/>
                    </a:cubicBezTo>
                    <a:cubicBezTo>
                      <a:pt x="858" y="684"/>
                      <a:pt x="914" y="621"/>
                      <a:pt x="931" y="567"/>
                    </a:cubicBezTo>
                    <a:cubicBezTo>
                      <a:pt x="1016" y="610"/>
                      <a:pt x="1016" y="610"/>
                      <a:pt x="1016" y="610"/>
                    </a:cubicBezTo>
                    <a:cubicBezTo>
                      <a:pt x="1037" y="514"/>
                      <a:pt x="979" y="467"/>
                      <a:pt x="944" y="448"/>
                    </a:cubicBezTo>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6" name="Freeform 10"/>
              <p:cNvSpPr>
                <a:spLocks/>
              </p:cNvSpPr>
              <p:nvPr/>
            </p:nvSpPr>
            <p:spPr bwMode="auto">
              <a:xfrm>
                <a:off x="1601716" y="3287336"/>
                <a:ext cx="196963" cy="391687"/>
              </a:xfrm>
              <a:custGeom>
                <a:avLst/>
                <a:gdLst>
                  <a:gd name="T0" fmla="*/ 187 w 187"/>
                  <a:gd name="T1" fmla="*/ 0 h 373"/>
                  <a:gd name="T2" fmla="*/ 0 w 187"/>
                  <a:gd name="T3" fmla="*/ 187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7"/>
                    </a:cubicBezTo>
                    <a:cubicBezTo>
                      <a:pt x="0" y="290"/>
                      <a:pt x="84" y="373"/>
                      <a:pt x="187" y="373"/>
                    </a:cubicBezTo>
                    <a:cubicBezTo>
                      <a:pt x="187" y="0"/>
                      <a:pt x="187" y="0"/>
                      <a:pt x="187" y="0"/>
                    </a:cubicBezTo>
                  </a:path>
                </a:pathLst>
              </a:custGeom>
              <a:solidFill>
                <a:schemeClr val="bg1">
                  <a:lumMod val="60000"/>
                  <a:lumOff val="4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grpSp>
          <p:nvGrpSpPr>
            <p:cNvPr id="109" name="Group 41"/>
            <p:cNvGrpSpPr>
              <a:grpSpLocks noChangeAspect="1"/>
            </p:cNvGrpSpPr>
            <p:nvPr/>
          </p:nvGrpSpPr>
          <p:grpSpPr bwMode="auto">
            <a:xfrm>
              <a:off x="1101154" y="2427691"/>
              <a:ext cx="654050" cy="657224"/>
              <a:chOff x="590" y="2261"/>
              <a:chExt cx="412" cy="414"/>
            </a:xfrm>
          </p:grpSpPr>
          <p:sp>
            <p:nvSpPr>
              <p:cNvPr id="110" name="AutoShape 40"/>
              <p:cNvSpPr>
                <a:spLocks noChangeAspect="1" noChangeArrowheads="1" noTextEdit="1"/>
              </p:cNvSpPr>
              <p:nvPr/>
            </p:nvSpPr>
            <p:spPr bwMode="auto">
              <a:xfrm>
                <a:off x="667" y="2365"/>
                <a:ext cx="238" cy="23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1" name="Oval 42"/>
              <p:cNvSpPr>
                <a:spLocks noChangeArrowheads="1"/>
              </p:cNvSpPr>
              <p:nvPr/>
            </p:nvSpPr>
            <p:spPr bwMode="auto">
              <a:xfrm>
                <a:off x="595" y="2273"/>
                <a:ext cx="395" cy="397"/>
              </a:xfrm>
              <a:prstGeom prst="ellipse">
                <a:avLst/>
              </a:prstGeom>
              <a:solidFill>
                <a:schemeClr val="bg1">
                  <a:lumMod val="20000"/>
                  <a:lumOff val="80000"/>
                </a:schemeClr>
              </a:solidFill>
              <a:ln w="25400">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2" name="Freeform 43"/>
              <p:cNvSpPr>
                <a:spLocks noEditPoints="1"/>
              </p:cNvSpPr>
              <p:nvPr/>
            </p:nvSpPr>
            <p:spPr bwMode="auto">
              <a:xfrm>
                <a:off x="590" y="2261"/>
                <a:ext cx="412" cy="414"/>
              </a:xfrm>
              <a:custGeom>
                <a:avLst/>
                <a:gdLst>
                  <a:gd name="T0" fmla="*/ 2803 w 2918"/>
                  <a:gd name="T1" fmla="*/ 891 h 2918"/>
                  <a:gd name="T2" fmla="*/ 2491 w 2918"/>
                  <a:gd name="T3" fmla="*/ 427 h 2918"/>
                  <a:gd name="T4" fmla="*/ 2027 w 2918"/>
                  <a:gd name="T5" fmla="*/ 115 h 2918"/>
                  <a:gd name="T6" fmla="*/ 1459 w 2918"/>
                  <a:gd name="T7" fmla="*/ 0 h 2918"/>
                  <a:gd name="T8" fmla="*/ 891 w 2918"/>
                  <a:gd name="T9" fmla="*/ 115 h 2918"/>
                  <a:gd name="T10" fmla="*/ 427 w 2918"/>
                  <a:gd name="T11" fmla="*/ 427 h 2918"/>
                  <a:gd name="T12" fmla="*/ 115 w 2918"/>
                  <a:gd name="T13" fmla="*/ 891 h 2918"/>
                  <a:gd name="T14" fmla="*/ 0 w 2918"/>
                  <a:gd name="T15" fmla="*/ 1459 h 2918"/>
                  <a:gd name="T16" fmla="*/ 115 w 2918"/>
                  <a:gd name="T17" fmla="*/ 2027 h 2918"/>
                  <a:gd name="T18" fmla="*/ 427 w 2918"/>
                  <a:gd name="T19" fmla="*/ 2491 h 2918"/>
                  <a:gd name="T20" fmla="*/ 891 w 2918"/>
                  <a:gd name="T21" fmla="*/ 2803 h 2918"/>
                  <a:gd name="T22" fmla="*/ 1459 w 2918"/>
                  <a:gd name="T23" fmla="*/ 2918 h 2918"/>
                  <a:gd name="T24" fmla="*/ 2027 w 2918"/>
                  <a:gd name="T25" fmla="*/ 2803 h 2918"/>
                  <a:gd name="T26" fmla="*/ 2491 w 2918"/>
                  <a:gd name="T27" fmla="*/ 2491 h 2918"/>
                  <a:gd name="T28" fmla="*/ 2803 w 2918"/>
                  <a:gd name="T29" fmla="*/ 2027 h 2918"/>
                  <a:gd name="T30" fmla="*/ 2918 w 2918"/>
                  <a:gd name="T31" fmla="*/ 1459 h 2918"/>
                  <a:gd name="T32" fmla="*/ 2803 w 2918"/>
                  <a:gd name="T33" fmla="*/ 891 h 2918"/>
                  <a:gd name="T34" fmla="*/ 1393 w 2918"/>
                  <a:gd name="T35" fmla="*/ 1409 h 2918"/>
                  <a:gd name="T36" fmla="*/ 454 w 2918"/>
                  <a:gd name="T37" fmla="*/ 2348 h 2918"/>
                  <a:gd name="T38" fmla="*/ 116 w 2918"/>
                  <a:gd name="T39" fmla="*/ 1459 h 2918"/>
                  <a:gd name="T40" fmla="*/ 1393 w 2918"/>
                  <a:gd name="T41" fmla="*/ 118 h 2918"/>
                  <a:gd name="T42" fmla="*/ 1393 w 2918"/>
                  <a:gd name="T43" fmla="*/ 1409 h 2918"/>
                  <a:gd name="T44" fmla="*/ 1393 w 2918"/>
                  <a:gd name="T45" fmla="*/ 1595 h 2918"/>
                  <a:gd name="T46" fmla="*/ 1393 w 2918"/>
                  <a:gd name="T47" fmla="*/ 2800 h 2918"/>
                  <a:gd name="T48" fmla="*/ 546 w 2918"/>
                  <a:gd name="T49" fmla="*/ 2443 h 2918"/>
                  <a:gd name="T50" fmla="*/ 1393 w 2918"/>
                  <a:gd name="T51" fmla="*/ 1595 h 2918"/>
                  <a:gd name="T52" fmla="*/ 1525 w 2918"/>
                  <a:gd name="T53" fmla="*/ 1593 h 2918"/>
                  <a:gd name="T54" fmla="*/ 2373 w 2918"/>
                  <a:gd name="T55" fmla="*/ 2442 h 2918"/>
                  <a:gd name="T56" fmla="*/ 1525 w 2918"/>
                  <a:gd name="T57" fmla="*/ 2800 h 2918"/>
                  <a:gd name="T58" fmla="*/ 1525 w 2918"/>
                  <a:gd name="T59" fmla="*/ 1593 h 2918"/>
                  <a:gd name="T60" fmla="*/ 1527 w 2918"/>
                  <a:gd name="T61" fmla="*/ 1408 h 2918"/>
                  <a:gd name="T62" fmla="*/ 1525 w 2918"/>
                  <a:gd name="T63" fmla="*/ 1410 h 2918"/>
                  <a:gd name="T64" fmla="*/ 1525 w 2918"/>
                  <a:gd name="T65" fmla="*/ 118 h 2918"/>
                  <a:gd name="T66" fmla="*/ 2802 w 2918"/>
                  <a:gd name="T67" fmla="*/ 1459 h 2918"/>
                  <a:gd name="T68" fmla="*/ 2466 w 2918"/>
                  <a:gd name="T69" fmla="*/ 2347 h 2918"/>
                  <a:gd name="T70" fmla="*/ 1527 w 2918"/>
                  <a:gd name="T71" fmla="*/ 1408 h 2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8" h="2918">
                    <a:moveTo>
                      <a:pt x="2803" y="891"/>
                    </a:moveTo>
                    <a:cubicBezTo>
                      <a:pt x="2730" y="717"/>
                      <a:pt x="2625" y="561"/>
                      <a:pt x="2491" y="427"/>
                    </a:cubicBezTo>
                    <a:cubicBezTo>
                      <a:pt x="2357" y="293"/>
                      <a:pt x="2201" y="188"/>
                      <a:pt x="2027" y="115"/>
                    </a:cubicBezTo>
                    <a:cubicBezTo>
                      <a:pt x="1847" y="39"/>
                      <a:pt x="1656" y="0"/>
                      <a:pt x="1459" y="0"/>
                    </a:cubicBezTo>
                    <a:cubicBezTo>
                      <a:pt x="1262" y="0"/>
                      <a:pt x="1071" y="39"/>
                      <a:pt x="891" y="115"/>
                    </a:cubicBezTo>
                    <a:cubicBezTo>
                      <a:pt x="717" y="188"/>
                      <a:pt x="561" y="293"/>
                      <a:pt x="427" y="427"/>
                    </a:cubicBezTo>
                    <a:cubicBezTo>
                      <a:pt x="294" y="561"/>
                      <a:pt x="188" y="717"/>
                      <a:pt x="115" y="891"/>
                    </a:cubicBezTo>
                    <a:cubicBezTo>
                      <a:pt x="39" y="1071"/>
                      <a:pt x="0" y="1262"/>
                      <a:pt x="0" y="1459"/>
                    </a:cubicBezTo>
                    <a:cubicBezTo>
                      <a:pt x="0" y="1656"/>
                      <a:pt x="39" y="1847"/>
                      <a:pt x="115" y="2027"/>
                    </a:cubicBezTo>
                    <a:cubicBezTo>
                      <a:pt x="188" y="2201"/>
                      <a:pt x="294" y="2357"/>
                      <a:pt x="427" y="2491"/>
                    </a:cubicBezTo>
                    <a:cubicBezTo>
                      <a:pt x="561" y="2625"/>
                      <a:pt x="717" y="2730"/>
                      <a:pt x="891" y="2803"/>
                    </a:cubicBezTo>
                    <a:cubicBezTo>
                      <a:pt x="1071" y="2879"/>
                      <a:pt x="1262" y="2918"/>
                      <a:pt x="1459" y="2918"/>
                    </a:cubicBezTo>
                    <a:cubicBezTo>
                      <a:pt x="1656" y="2918"/>
                      <a:pt x="1847" y="2879"/>
                      <a:pt x="2027" y="2803"/>
                    </a:cubicBezTo>
                    <a:cubicBezTo>
                      <a:pt x="2201" y="2730"/>
                      <a:pt x="2357" y="2625"/>
                      <a:pt x="2491" y="2491"/>
                    </a:cubicBezTo>
                    <a:cubicBezTo>
                      <a:pt x="2625" y="2357"/>
                      <a:pt x="2730" y="2201"/>
                      <a:pt x="2803" y="2027"/>
                    </a:cubicBezTo>
                    <a:cubicBezTo>
                      <a:pt x="2879" y="1847"/>
                      <a:pt x="2918" y="1656"/>
                      <a:pt x="2918" y="1459"/>
                    </a:cubicBezTo>
                    <a:cubicBezTo>
                      <a:pt x="2918" y="1262"/>
                      <a:pt x="2879" y="1071"/>
                      <a:pt x="2803" y="891"/>
                    </a:cubicBezTo>
                    <a:close/>
                    <a:moveTo>
                      <a:pt x="1393" y="1409"/>
                    </a:moveTo>
                    <a:cubicBezTo>
                      <a:pt x="454" y="2348"/>
                      <a:pt x="454" y="2348"/>
                      <a:pt x="454" y="2348"/>
                    </a:cubicBezTo>
                    <a:cubicBezTo>
                      <a:pt x="244" y="2111"/>
                      <a:pt x="116" y="1800"/>
                      <a:pt x="116" y="1459"/>
                    </a:cubicBezTo>
                    <a:cubicBezTo>
                      <a:pt x="116" y="741"/>
                      <a:pt x="683" y="152"/>
                      <a:pt x="1393" y="118"/>
                    </a:cubicBezTo>
                    <a:lnTo>
                      <a:pt x="1393" y="1409"/>
                    </a:lnTo>
                    <a:close/>
                    <a:moveTo>
                      <a:pt x="1393" y="1595"/>
                    </a:moveTo>
                    <a:cubicBezTo>
                      <a:pt x="1393" y="2800"/>
                      <a:pt x="1393" y="2800"/>
                      <a:pt x="1393" y="2800"/>
                    </a:cubicBezTo>
                    <a:cubicBezTo>
                      <a:pt x="1067" y="2784"/>
                      <a:pt x="771" y="2651"/>
                      <a:pt x="546" y="2443"/>
                    </a:cubicBezTo>
                    <a:lnTo>
                      <a:pt x="1393" y="1595"/>
                    </a:lnTo>
                    <a:close/>
                    <a:moveTo>
                      <a:pt x="1525" y="1593"/>
                    </a:moveTo>
                    <a:cubicBezTo>
                      <a:pt x="2373" y="2442"/>
                      <a:pt x="2373" y="2442"/>
                      <a:pt x="2373" y="2442"/>
                    </a:cubicBezTo>
                    <a:cubicBezTo>
                      <a:pt x="2149" y="2651"/>
                      <a:pt x="1852" y="2784"/>
                      <a:pt x="1525" y="2800"/>
                    </a:cubicBezTo>
                    <a:lnTo>
                      <a:pt x="1525" y="1593"/>
                    </a:lnTo>
                    <a:close/>
                    <a:moveTo>
                      <a:pt x="1527" y="1408"/>
                    </a:moveTo>
                    <a:cubicBezTo>
                      <a:pt x="1525" y="1410"/>
                      <a:pt x="1525" y="1410"/>
                      <a:pt x="1525" y="1410"/>
                    </a:cubicBezTo>
                    <a:cubicBezTo>
                      <a:pt x="1525" y="118"/>
                      <a:pt x="1525" y="118"/>
                      <a:pt x="1525" y="118"/>
                    </a:cubicBezTo>
                    <a:cubicBezTo>
                      <a:pt x="2235" y="152"/>
                      <a:pt x="2802" y="741"/>
                      <a:pt x="2802" y="1459"/>
                    </a:cubicBezTo>
                    <a:cubicBezTo>
                      <a:pt x="2802" y="1799"/>
                      <a:pt x="2675" y="2110"/>
                      <a:pt x="2466" y="2347"/>
                    </a:cubicBezTo>
                    <a:lnTo>
                      <a:pt x="1527" y="1408"/>
                    </a:lnTo>
                    <a:close/>
                  </a:path>
                </a:pathLst>
              </a:custGeom>
              <a:solidFill>
                <a:schemeClr val="accent2"/>
              </a:solidFill>
              <a:ln w="25400">
                <a:no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grpSp>
      <p:grpSp>
        <p:nvGrpSpPr>
          <p:cNvPr id="141" name="Group 4"/>
          <p:cNvGrpSpPr>
            <a:grpSpLocks noChangeAspect="1"/>
          </p:cNvGrpSpPr>
          <p:nvPr/>
        </p:nvGrpSpPr>
        <p:grpSpPr bwMode="auto">
          <a:xfrm>
            <a:off x="6466248" y="2453962"/>
            <a:ext cx="1872840" cy="1279148"/>
            <a:chOff x="2270" y="2544"/>
            <a:chExt cx="1347" cy="920"/>
          </a:xfrm>
        </p:grpSpPr>
        <p:sp>
          <p:nvSpPr>
            <p:cNvPr id="142" name="Freeform 5"/>
            <p:cNvSpPr>
              <a:spLocks/>
            </p:cNvSpPr>
            <p:nvPr/>
          </p:nvSpPr>
          <p:spPr bwMode="auto">
            <a:xfrm>
              <a:off x="2341" y="2623"/>
              <a:ext cx="1195" cy="665"/>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3" name="Freeform 6"/>
            <p:cNvSpPr>
              <a:spLocks/>
            </p:cNvSpPr>
            <p:nvPr/>
          </p:nvSpPr>
          <p:spPr bwMode="auto">
            <a:xfrm>
              <a:off x="2270" y="2794"/>
              <a:ext cx="85" cy="92"/>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4" name="Freeform 7"/>
            <p:cNvSpPr>
              <a:spLocks/>
            </p:cNvSpPr>
            <p:nvPr/>
          </p:nvSpPr>
          <p:spPr bwMode="auto">
            <a:xfrm>
              <a:off x="2467" y="2656"/>
              <a:ext cx="68" cy="105"/>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5" name="Freeform 8"/>
            <p:cNvSpPr>
              <a:spLocks/>
            </p:cNvSpPr>
            <p:nvPr/>
          </p:nvSpPr>
          <p:spPr bwMode="auto">
            <a:xfrm>
              <a:off x="2695" y="2572"/>
              <a:ext cx="41" cy="112"/>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6" name="Freeform 9"/>
            <p:cNvSpPr>
              <a:spLocks/>
            </p:cNvSpPr>
            <p:nvPr/>
          </p:nvSpPr>
          <p:spPr bwMode="auto">
            <a:xfrm>
              <a:off x="2937" y="2544"/>
              <a:ext cx="16" cy="112"/>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7" name="Freeform 10"/>
            <p:cNvSpPr>
              <a:spLocks/>
            </p:cNvSpPr>
            <p:nvPr/>
          </p:nvSpPr>
          <p:spPr bwMode="auto">
            <a:xfrm>
              <a:off x="3152" y="2574"/>
              <a:ext cx="42" cy="112"/>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8" name="Freeform 11"/>
            <p:cNvSpPr>
              <a:spLocks/>
            </p:cNvSpPr>
            <p:nvPr/>
          </p:nvSpPr>
          <p:spPr bwMode="auto">
            <a:xfrm>
              <a:off x="3352" y="2662"/>
              <a:ext cx="68" cy="105"/>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9" name="Freeform 12"/>
            <p:cNvSpPr>
              <a:spLocks/>
            </p:cNvSpPr>
            <p:nvPr/>
          </p:nvSpPr>
          <p:spPr bwMode="auto">
            <a:xfrm>
              <a:off x="2349" y="2737"/>
              <a:ext cx="59" cy="7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0" name="Freeform 13"/>
            <p:cNvSpPr>
              <a:spLocks/>
            </p:cNvSpPr>
            <p:nvPr/>
          </p:nvSpPr>
          <p:spPr bwMode="auto">
            <a:xfrm>
              <a:off x="2311" y="2767"/>
              <a:ext cx="64" cy="70"/>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1" name="Freeform 14"/>
            <p:cNvSpPr>
              <a:spLocks/>
            </p:cNvSpPr>
            <p:nvPr/>
          </p:nvSpPr>
          <p:spPr bwMode="auto">
            <a:xfrm>
              <a:off x="2388" y="2712"/>
              <a:ext cx="57" cy="71"/>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2" name="Freeform 15"/>
            <p:cNvSpPr>
              <a:spLocks/>
            </p:cNvSpPr>
            <p:nvPr/>
          </p:nvSpPr>
          <p:spPr bwMode="auto">
            <a:xfrm>
              <a:off x="2431" y="2686"/>
              <a:ext cx="53" cy="75"/>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3" name="Freeform 16"/>
            <p:cNvSpPr>
              <a:spLocks/>
            </p:cNvSpPr>
            <p:nvPr/>
          </p:nvSpPr>
          <p:spPr bwMode="auto">
            <a:xfrm>
              <a:off x="2513" y="2643"/>
              <a:ext cx="48" cy="77"/>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4" name="Freeform 17"/>
            <p:cNvSpPr>
              <a:spLocks/>
            </p:cNvSpPr>
            <p:nvPr/>
          </p:nvSpPr>
          <p:spPr bwMode="auto">
            <a:xfrm>
              <a:off x="2558" y="2623"/>
              <a:ext cx="46" cy="77"/>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5" name="Freeform 18"/>
            <p:cNvSpPr>
              <a:spLocks/>
            </p:cNvSpPr>
            <p:nvPr/>
          </p:nvSpPr>
          <p:spPr bwMode="auto">
            <a:xfrm>
              <a:off x="2604" y="2605"/>
              <a:ext cx="41" cy="79"/>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6" name="Freeform 19"/>
            <p:cNvSpPr>
              <a:spLocks/>
            </p:cNvSpPr>
            <p:nvPr/>
          </p:nvSpPr>
          <p:spPr bwMode="auto">
            <a:xfrm>
              <a:off x="2652" y="2590"/>
              <a:ext cx="35" cy="80"/>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7" name="Freeform 20"/>
            <p:cNvSpPr>
              <a:spLocks/>
            </p:cNvSpPr>
            <p:nvPr/>
          </p:nvSpPr>
          <p:spPr bwMode="auto">
            <a:xfrm>
              <a:off x="2744" y="2569"/>
              <a:ext cx="32" cy="80"/>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8" name="Freeform 21"/>
            <p:cNvSpPr>
              <a:spLocks/>
            </p:cNvSpPr>
            <p:nvPr/>
          </p:nvSpPr>
          <p:spPr bwMode="auto">
            <a:xfrm>
              <a:off x="2792" y="2562"/>
              <a:ext cx="29" cy="77"/>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9" name="Freeform 22"/>
            <p:cNvSpPr>
              <a:spLocks/>
            </p:cNvSpPr>
            <p:nvPr/>
          </p:nvSpPr>
          <p:spPr bwMode="auto">
            <a:xfrm>
              <a:off x="2838" y="2557"/>
              <a:ext cx="26" cy="79"/>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0" name="Freeform 23"/>
            <p:cNvSpPr>
              <a:spLocks/>
            </p:cNvSpPr>
            <p:nvPr/>
          </p:nvSpPr>
          <p:spPr bwMode="auto">
            <a:xfrm>
              <a:off x="2886" y="2555"/>
              <a:ext cx="23" cy="76"/>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1" name="Freeform 24"/>
            <p:cNvSpPr>
              <a:spLocks/>
            </p:cNvSpPr>
            <p:nvPr/>
          </p:nvSpPr>
          <p:spPr bwMode="auto">
            <a:xfrm>
              <a:off x="2980" y="2555"/>
              <a:ext cx="21" cy="76"/>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2" name="Freeform 25"/>
            <p:cNvSpPr>
              <a:spLocks/>
            </p:cNvSpPr>
            <p:nvPr/>
          </p:nvSpPr>
          <p:spPr bwMode="auto">
            <a:xfrm>
              <a:off x="3024" y="2558"/>
              <a:ext cx="26" cy="80"/>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3" name="Freeform 26"/>
            <p:cNvSpPr>
              <a:spLocks/>
            </p:cNvSpPr>
            <p:nvPr/>
          </p:nvSpPr>
          <p:spPr bwMode="auto">
            <a:xfrm>
              <a:off x="3069" y="2563"/>
              <a:ext cx="31" cy="80"/>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4" name="Freeform 27"/>
            <p:cNvSpPr>
              <a:spLocks/>
            </p:cNvSpPr>
            <p:nvPr/>
          </p:nvSpPr>
          <p:spPr bwMode="auto">
            <a:xfrm>
              <a:off x="3112" y="2572"/>
              <a:ext cx="34" cy="79"/>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5" name="Freeform 28"/>
            <p:cNvSpPr>
              <a:spLocks/>
            </p:cNvSpPr>
            <p:nvPr/>
          </p:nvSpPr>
          <p:spPr bwMode="auto">
            <a:xfrm>
              <a:off x="3200" y="2597"/>
              <a:ext cx="40" cy="77"/>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6" name="Freeform 29"/>
            <p:cNvSpPr>
              <a:spLocks/>
            </p:cNvSpPr>
            <p:nvPr/>
          </p:nvSpPr>
          <p:spPr bwMode="auto">
            <a:xfrm>
              <a:off x="3243" y="2610"/>
              <a:ext cx="41" cy="79"/>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7" name="Freeform 30"/>
            <p:cNvSpPr>
              <a:spLocks/>
            </p:cNvSpPr>
            <p:nvPr/>
          </p:nvSpPr>
          <p:spPr bwMode="auto">
            <a:xfrm>
              <a:off x="3284" y="2626"/>
              <a:ext cx="48" cy="79"/>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8" name="Freeform 31"/>
            <p:cNvSpPr>
              <a:spLocks/>
            </p:cNvSpPr>
            <p:nvPr/>
          </p:nvSpPr>
          <p:spPr bwMode="auto">
            <a:xfrm>
              <a:off x="3324" y="2648"/>
              <a:ext cx="51" cy="76"/>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9" name="Freeform 32"/>
            <p:cNvSpPr>
              <a:spLocks/>
            </p:cNvSpPr>
            <p:nvPr/>
          </p:nvSpPr>
          <p:spPr bwMode="auto">
            <a:xfrm>
              <a:off x="3402" y="2694"/>
              <a:ext cx="57" cy="7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0" name="Freeform 33"/>
            <p:cNvSpPr>
              <a:spLocks/>
            </p:cNvSpPr>
            <p:nvPr/>
          </p:nvSpPr>
          <p:spPr bwMode="auto">
            <a:xfrm>
              <a:off x="3441" y="2720"/>
              <a:ext cx="58" cy="74"/>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1" name="Freeform 34"/>
            <p:cNvSpPr>
              <a:spLocks/>
            </p:cNvSpPr>
            <p:nvPr/>
          </p:nvSpPr>
          <p:spPr bwMode="auto">
            <a:xfrm>
              <a:off x="3477" y="2746"/>
              <a:ext cx="61" cy="7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2" name="Freeform 35"/>
            <p:cNvSpPr>
              <a:spLocks/>
            </p:cNvSpPr>
            <p:nvPr/>
          </p:nvSpPr>
          <p:spPr bwMode="auto">
            <a:xfrm>
              <a:off x="3512" y="2776"/>
              <a:ext cx="64" cy="71"/>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3" name="Freeform 36"/>
            <p:cNvSpPr>
              <a:spLocks/>
            </p:cNvSpPr>
            <p:nvPr/>
          </p:nvSpPr>
          <p:spPr bwMode="auto">
            <a:xfrm>
              <a:off x="3530" y="2802"/>
              <a:ext cx="87" cy="91"/>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5" name="Freeform 38"/>
            <p:cNvSpPr>
              <a:spLocks/>
            </p:cNvSpPr>
            <p:nvPr/>
          </p:nvSpPr>
          <p:spPr bwMode="auto">
            <a:xfrm>
              <a:off x="2836" y="2778"/>
              <a:ext cx="491" cy="686"/>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sp>
        <p:nvSpPr>
          <p:cNvPr id="81" name="Oval 80"/>
          <p:cNvSpPr>
            <a:spLocks noChangeAspect="1"/>
          </p:cNvSpPr>
          <p:nvPr/>
        </p:nvSpPr>
        <p:spPr bwMode="auto">
          <a:xfrm>
            <a:off x="635270"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0" name="Oval 89"/>
          <p:cNvSpPr>
            <a:spLocks noChangeAspect="1"/>
          </p:cNvSpPr>
          <p:nvPr/>
        </p:nvSpPr>
        <p:spPr bwMode="auto">
          <a:xfrm>
            <a:off x="8998319"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6" name="Oval 95"/>
          <p:cNvSpPr>
            <a:spLocks noChangeAspect="1"/>
          </p:cNvSpPr>
          <p:nvPr/>
        </p:nvSpPr>
        <p:spPr bwMode="auto">
          <a:xfrm>
            <a:off x="6229348"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7" name="Oval 96"/>
          <p:cNvSpPr>
            <a:spLocks noChangeAspect="1"/>
          </p:cNvSpPr>
          <p:nvPr/>
        </p:nvSpPr>
        <p:spPr bwMode="auto">
          <a:xfrm>
            <a:off x="3460375"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6" name="Rectangle 105"/>
          <p:cNvSpPr/>
          <p:nvPr/>
        </p:nvSpPr>
        <p:spPr bwMode="auto">
          <a:xfrm>
            <a:off x="580851"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Peace of mind </a:t>
            </a:r>
          </a:p>
        </p:txBody>
      </p:sp>
      <p:sp>
        <p:nvSpPr>
          <p:cNvPr id="138" name="Rectangle 137"/>
          <p:cNvSpPr/>
          <p:nvPr/>
        </p:nvSpPr>
        <p:spPr bwMode="auto">
          <a:xfrm>
            <a:off x="3354491" y="4408784"/>
            <a:ext cx="2632120"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Efficiency</a:t>
            </a:r>
          </a:p>
        </p:txBody>
      </p:sp>
      <p:sp>
        <p:nvSpPr>
          <p:cNvPr id="140" name="Rectangle 139"/>
          <p:cNvSpPr/>
          <p:nvPr/>
        </p:nvSpPr>
        <p:spPr bwMode="auto">
          <a:xfrm>
            <a:off x="623643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Speed and scalability</a:t>
            </a:r>
          </a:p>
        </p:txBody>
      </p:sp>
      <p:sp>
        <p:nvSpPr>
          <p:cNvPr id="184" name="Rectangle 183"/>
          <p:cNvSpPr/>
          <p:nvPr/>
        </p:nvSpPr>
        <p:spPr bwMode="auto">
          <a:xfrm>
            <a:off x="9036780" y="4407465"/>
            <a:ext cx="2343436"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Flexibility </a:t>
            </a:r>
            <a:b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b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and agility</a:t>
            </a:r>
          </a:p>
        </p:txBody>
      </p:sp>
      <p:sp>
        <p:nvSpPr>
          <p:cNvPr id="186" name="Freeform 7"/>
          <p:cNvSpPr>
            <a:spLocks noEditPoints="1"/>
          </p:cNvSpPr>
          <p:nvPr/>
        </p:nvSpPr>
        <p:spPr bwMode="auto">
          <a:xfrm rot="4923953">
            <a:off x="4374624" y="2181604"/>
            <a:ext cx="985602" cy="990250"/>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no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87" name="Freeform 8"/>
          <p:cNvSpPr>
            <a:spLocks noEditPoints="1"/>
          </p:cNvSpPr>
          <p:nvPr/>
        </p:nvSpPr>
        <p:spPr bwMode="auto">
          <a:xfrm rot="4923953">
            <a:off x="3850001" y="2725216"/>
            <a:ext cx="453283" cy="455608"/>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no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nvGrpSpPr>
          <p:cNvPr id="188" name="Group 187"/>
          <p:cNvGrpSpPr/>
          <p:nvPr/>
        </p:nvGrpSpPr>
        <p:grpSpPr>
          <a:xfrm rot="4923953">
            <a:off x="4100686" y="3233596"/>
            <a:ext cx="739200" cy="750591"/>
            <a:chOff x="7596060" y="2683295"/>
            <a:chExt cx="754022" cy="765642"/>
          </a:xfrm>
        </p:grpSpPr>
        <p:sp>
          <p:nvSpPr>
            <p:cNvPr id="189" name="Freeform 188"/>
            <p:cNvSpPr>
              <a:spLocks/>
            </p:cNvSpPr>
            <p:nvPr/>
          </p:nvSpPr>
          <p:spPr bwMode="auto">
            <a:xfrm rot="10800000">
              <a:off x="7596060" y="2683295"/>
              <a:ext cx="754022" cy="765642"/>
            </a:xfrm>
            <a:custGeom>
              <a:avLst/>
              <a:gdLst>
                <a:gd name="connsiteX0" fmla="*/ 372934 w 754022"/>
                <a:gd name="connsiteY0" fmla="*/ 593009 h 765642"/>
                <a:gd name="connsiteX1" fmla="*/ 590541 w 754022"/>
                <a:gd name="connsiteY1" fmla="*/ 375402 h 765642"/>
                <a:gd name="connsiteX2" fmla="*/ 372934 w 754022"/>
                <a:gd name="connsiteY2" fmla="*/ 157795 h 765642"/>
                <a:gd name="connsiteX3" fmla="*/ 155327 w 754022"/>
                <a:gd name="connsiteY3" fmla="*/ 375402 h 765642"/>
                <a:gd name="connsiteX4" fmla="*/ 372934 w 754022"/>
                <a:gd name="connsiteY4" fmla="*/ 593009 h 765642"/>
                <a:gd name="connsiteX5" fmla="*/ 411225 w 754022"/>
                <a:gd name="connsiteY5" fmla="*/ 764901 h 765642"/>
                <a:gd name="connsiteX6" fmla="*/ 403603 w 754022"/>
                <a:gd name="connsiteY6" fmla="*/ 764901 h 765642"/>
                <a:gd name="connsiteX7" fmla="*/ 373117 w 754022"/>
                <a:gd name="connsiteY7" fmla="*/ 741964 h 765642"/>
                <a:gd name="connsiteX8" fmla="*/ 348477 w 754022"/>
                <a:gd name="connsiteY8" fmla="*/ 625432 h 765642"/>
                <a:gd name="connsiteX9" fmla="*/ 338783 w 754022"/>
                <a:gd name="connsiteY9" fmla="*/ 644817 h 765642"/>
                <a:gd name="connsiteX10" fmla="*/ 300660 w 754022"/>
                <a:gd name="connsiteY10" fmla="*/ 721064 h 765642"/>
                <a:gd name="connsiteX11" fmla="*/ 262721 w 754022"/>
                <a:gd name="connsiteY11" fmla="*/ 740033 h 765642"/>
                <a:gd name="connsiteX12" fmla="*/ 258928 w 754022"/>
                <a:gd name="connsiteY12" fmla="*/ 736239 h 765642"/>
                <a:gd name="connsiteX13" fmla="*/ 236165 w 754022"/>
                <a:gd name="connsiteY13" fmla="*/ 702095 h 765642"/>
                <a:gd name="connsiteX14" fmla="*/ 255946 w 754022"/>
                <a:gd name="connsiteY14" fmla="*/ 593299 h 765642"/>
                <a:gd name="connsiteX15" fmla="*/ 239113 w 754022"/>
                <a:gd name="connsiteY15" fmla="*/ 607947 h 765642"/>
                <a:gd name="connsiteX16" fmla="*/ 175032 w 754022"/>
                <a:gd name="connsiteY16" fmla="*/ 663713 h 765642"/>
                <a:gd name="connsiteX17" fmla="*/ 150641 w 754022"/>
                <a:gd name="connsiteY17" fmla="*/ 672226 h 765642"/>
                <a:gd name="connsiteX18" fmla="*/ 129118 w 754022"/>
                <a:gd name="connsiteY18" fmla="*/ 663713 h 765642"/>
                <a:gd name="connsiteX19" fmla="*/ 125292 w 754022"/>
                <a:gd name="connsiteY19" fmla="*/ 659929 h 765642"/>
                <a:gd name="connsiteX20" fmla="*/ 121466 w 754022"/>
                <a:gd name="connsiteY20" fmla="*/ 618308 h 765642"/>
                <a:gd name="connsiteX21" fmla="*/ 174667 w 754022"/>
                <a:gd name="connsiteY21" fmla="*/ 536469 h 765642"/>
                <a:gd name="connsiteX22" fmla="*/ 161474 w 754022"/>
                <a:gd name="connsiteY22" fmla="*/ 541048 h 765642"/>
                <a:gd name="connsiteX23" fmla="*/ 80144 w 754022"/>
                <a:gd name="connsiteY23" fmla="*/ 569274 h 765642"/>
                <a:gd name="connsiteX24" fmla="*/ 42206 w 754022"/>
                <a:gd name="connsiteY24" fmla="*/ 550122 h 765642"/>
                <a:gd name="connsiteX25" fmla="*/ 38412 w 754022"/>
                <a:gd name="connsiteY25" fmla="*/ 546292 h 765642"/>
                <a:gd name="connsiteX26" fmla="*/ 49793 w 754022"/>
                <a:gd name="connsiteY26" fmla="*/ 504159 h 765642"/>
                <a:gd name="connsiteX27" fmla="*/ 135432 w 754022"/>
                <a:gd name="connsiteY27" fmla="*/ 445488 h 765642"/>
                <a:gd name="connsiteX28" fmla="*/ 115096 w 754022"/>
                <a:gd name="connsiteY28" fmla="*/ 443630 h 765642"/>
                <a:gd name="connsiteX29" fmla="*/ 30583 w 754022"/>
                <a:gd name="connsiteY29" fmla="*/ 435906 h 765642"/>
                <a:gd name="connsiteX30" fmla="*/ 0 w 754022"/>
                <a:gd name="connsiteY30" fmla="*/ 405163 h 765642"/>
                <a:gd name="connsiteX31" fmla="*/ 0 w 754022"/>
                <a:gd name="connsiteY31" fmla="*/ 401321 h 765642"/>
                <a:gd name="connsiteX32" fmla="*/ 26760 w 754022"/>
                <a:gd name="connsiteY32" fmla="*/ 366735 h 765642"/>
                <a:gd name="connsiteX33" fmla="*/ 128494 w 754022"/>
                <a:gd name="connsiteY33" fmla="*/ 345042 h 765642"/>
                <a:gd name="connsiteX34" fmla="*/ 111350 w 754022"/>
                <a:gd name="connsiteY34" fmla="*/ 337139 h 765642"/>
                <a:gd name="connsiteX35" fmla="*/ 34730 w 754022"/>
                <a:gd name="connsiteY35" fmla="*/ 301819 h 765642"/>
                <a:gd name="connsiteX36" fmla="*/ 19480 w 754022"/>
                <a:gd name="connsiteY36" fmla="*/ 260393 h 765642"/>
                <a:gd name="connsiteX37" fmla="*/ 19480 w 754022"/>
                <a:gd name="connsiteY37" fmla="*/ 256628 h 765642"/>
                <a:gd name="connsiteX38" fmla="*/ 57604 w 754022"/>
                <a:gd name="connsiteY38" fmla="*/ 234032 h 765642"/>
                <a:gd name="connsiteX39" fmla="*/ 162370 w 754022"/>
                <a:gd name="connsiteY39" fmla="*/ 252848 h 765642"/>
                <a:gd name="connsiteX40" fmla="*/ 147735 w 754022"/>
                <a:gd name="connsiteY40" fmla="*/ 236031 h 765642"/>
                <a:gd name="connsiteX41" fmla="*/ 91970 w 754022"/>
                <a:gd name="connsiteY41" fmla="*/ 171951 h 765642"/>
                <a:gd name="connsiteX42" fmla="*/ 91970 w 754022"/>
                <a:gd name="connsiteY42" fmla="*/ 129864 h 765642"/>
                <a:gd name="connsiteX43" fmla="*/ 95754 w 754022"/>
                <a:gd name="connsiteY43" fmla="*/ 126037 h 765642"/>
                <a:gd name="connsiteX44" fmla="*/ 137375 w 754022"/>
                <a:gd name="connsiteY44" fmla="*/ 118385 h 765642"/>
                <a:gd name="connsiteX45" fmla="*/ 225152 w 754022"/>
                <a:gd name="connsiteY45" fmla="*/ 178616 h 765642"/>
                <a:gd name="connsiteX46" fmla="*/ 218652 w 754022"/>
                <a:gd name="connsiteY46" fmla="*/ 159822 h 765642"/>
                <a:gd name="connsiteX47" fmla="*/ 191063 w 754022"/>
                <a:gd name="connsiteY47" fmla="*/ 80049 h 765642"/>
                <a:gd name="connsiteX48" fmla="*/ 206038 w 754022"/>
                <a:gd name="connsiteY48" fmla="*/ 37795 h 765642"/>
                <a:gd name="connsiteX49" fmla="*/ 209782 w 754022"/>
                <a:gd name="connsiteY49" fmla="*/ 37795 h 765642"/>
                <a:gd name="connsiteX50" fmla="*/ 250965 w 754022"/>
                <a:gd name="connsiteY50" fmla="*/ 49319 h 765642"/>
                <a:gd name="connsiteX51" fmla="*/ 311795 w 754022"/>
                <a:gd name="connsiteY51" fmla="*/ 138008 h 765642"/>
                <a:gd name="connsiteX52" fmla="*/ 313134 w 754022"/>
                <a:gd name="connsiteY52" fmla="*/ 115837 h 765642"/>
                <a:gd name="connsiteX53" fmla="*/ 318240 w 754022"/>
                <a:gd name="connsiteY53" fmla="*/ 31323 h 765642"/>
                <a:gd name="connsiteX54" fmla="*/ 348727 w 754022"/>
                <a:gd name="connsiteY54" fmla="*/ 741 h 765642"/>
                <a:gd name="connsiteX55" fmla="*/ 356348 w 754022"/>
                <a:gd name="connsiteY55" fmla="*/ 741 h 765642"/>
                <a:gd name="connsiteX56" fmla="*/ 386834 w 754022"/>
                <a:gd name="connsiteY56" fmla="*/ 23678 h 765642"/>
                <a:gd name="connsiteX57" fmla="*/ 409047 w 754022"/>
                <a:gd name="connsiteY57" fmla="*/ 128730 h 765642"/>
                <a:gd name="connsiteX58" fmla="*/ 417610 w 754022"/>
                <a:gd name="connsiteY58" fmla="*/ 111391 h 765642"/>
                <a:gd name="connsiteX59" fmla="*/ 455733 w 754022"/>
                <a:gd name="connsiteY59" fmla="*/ 34191 h 765642"/>
                <a:gd name="connsiteX60" fmla="*/ 493672 w 754022"/>
                <a:gd name="connsiteY60" fmla="*/ 14985 h 765642"/>
                <a:gd name="connsiteX61" fmla="*/ 497465 w 754022"/>
                <a:gd name="connsiteY61" fmla="*/ 18826 h 765642"/>
                <a:gd name="connsiteX62" fmla="*/ 520228 w 754022"/>
                <a:gd name="connsiteY62" fmla="*/ 53398 h 765642"/>
                <a:gd name="connsiteX63" fmla="*/ 501369 w 754022"/>
                <a:gd name="connsiteY63" fmla="*/ 158417 h 765642"/>
                <a:gd name="connsiteX64" fmla="*/ 516674 w 754022"/>
                <a:gd name="connsiteY64" fmla="*/ 145350 h 765642"/>
                <a:gd name="connsiteX65" fmla="*/ 579852 w 754022"/>
                <a:gd name="connsiteY65" fmla="*/ 91409 h 765642"/>
                <a:gd name="connsiteX66" fmla="*/ 621347 w 754022"/>
                <a:gd name="connsiteY66" fmla="*/ 91409 h 765642"/>
                <a:gd name="connsiteX67" fmla="*/ 625119 w 754022"/>
                <a:gd name="connsiteY67" fmla="*/ 95244 h 765642"/>
                <a:gd name="connsiteX68" fmla="*/ 632664 w 754022"/>
                <a:gd name="connsiteY68" fmla="*/ 137420 h 765642"/>
                <a:gd name="connsiteX69" fmla="*/ 579905 w 754022"/>
                <a:gd name="connsiteY69" fmla="*/ 220835 h 765642"/>
                <a:gd name="connsiteX70" fmla="*/ 594618 w 754022"/>
                <a:gd name="connsiteY70" fmla="*/ 215785 h 765642"/>
                <a:gd name="connsiteX71" fmla="*/ 675533 w 754022"/>
                <a:gd name="connsiteY71" fmla="*/ 188006 h 765642"/>
                <a:gd name="connsiteX72" fmla="*/ 713277 w 754022"/>
                <a:gd name="connsiteY72" fmla="*/ 206854 h 765642"/>
                <a:gd name="connsiteX73" fmla="*/ 717052 w 754022"/>
                <a:gd name="connsiteY73" fmla="*/ 210623 h 765642"/>
                <a:gd name="connsiteX74" fmla="*/ 705728 w 754022"/>
                <a:gd name="connsiteY74" fmla="*/ 252088 h 765642"/>
                <a:gd name="connsiteX75" fmla="*/ 617547 w 754022"/>
                <a:gd name="connsiteY75" fmla="*/ 311847 h 765642"/>
                <a:gd name="connsiteX76" fmla="*/ 637854 w 754022"/>
                <a:gd name="connsiteY76" fmla="*/ 313632 h 765642"/>
                <a:gd name="connsiteX77" fmla="*/ 723826 w 754022"/>
                <a:gd name="connsiteY77" fmla="*/ 321191 h 765642"/>
                <a:gd name="connsiteX78" fmla="*/ 754022 w 754022"/>
                <a:gd name="connsiteY78" fmla="*/ 351280 h 765642"/>
                <a:gd name="connsiteX79" fmla="*/ 754022 w 754022"/>
                <a:gd name="connsiteY79" fmla="*/ 355042 h 765642"/>
                <a:gd name="connsiteX80" fmla="*/ 727601 w 754022"/>
                <a:gd name="connsiteY80" fmla="*/ 388892 h 765642"/>
                <a:gd name="connsiteX81" fmla="*/ 631627 w 754022"/>
                <a:gd name="connsiteY81" fmla="*/ 409178 h 765642"/>
                <a:gd name="connsiteX82" fmla="*/ 644580 w 754022"/>
                <a:gd name="connsiteY82" fmla="*/ 415726 h 765642"/>
                <a:gd name="connsiteX83" fmla="*/ 720827 w 754022"/>
                <a:gd name="connsiteY83" fmla="*/ 454269 h 765642"/>
                <a:gd name="connsiteX84" fmla="*/ 736002 w 754022"/>
                <a:gd name="connsiteY84" fmla="*/ 492626 h 765642"/>
                <a:gd name="connsiteX85" fmla="*/ 736002 w 754022"/>
                <a:gd name="connsiteY85" fmla="*/ 500297 h 765642"/>
                <a:gd name="connsiteX86" fmla="*/ 698064 w 754022"/>
                <a:gd name="connsiteY86" fmla="*/ 519475 h 765642"/>
                <a:gd name="connsiteX87" fmla="*/ 593629 w 754022"/>
                <a:gd name="connsiteY87" fmla="*/ 503477 h 765642"/>
                <a:gd name="connsiteX88" fmla="*/ 608049 w 754022"/>
                <a:gd name="connsiteY88" fmla="*/ 519999 h 765642"/>
                <a:gd name="connsiteX89" fmla="*/ 663507 w 754022"/>
                <a:gd name="connsiteY89" fmla="*/ 583538 h 765642"/>
                <a:gd name="connsiteX90" fmla="*/ 663507 w 754022"/>
                <a:gd name="connsiteY90" fmla="*/ 625270 h 765642"/>
                <a:gd name="connsiteX91" fmla="*/ 659745 w 754022"/>
                <a:gd name="connsiteY91" fmla="*/ 629064 h 765642"/>
                <a:gd name="connsiteX92" fmla="*/ 639049 w 754022"/>
                <a:gd name="connsiteY92" fmla="*/ 639971 h 765642"/>
                <a:gd name="connsiteX93" fmla="*/ 618353 w 754022"/>
                <a:gd name="connsiteY93" fmla="*/ 636651 h 765642"/>
                <a:gd name="connsiteX94" fmla="*/ 530372 w 754022"/>
                <a:gd name="connsiteY94" fmla="*/ 576459 h 765642"/>
                <a:gd name="connsiteX95" fmla="*/ 537526 w 754022"/>
                <a:gd name="connsiteY95" fmla="*/ 596750 h 765642"/>
                <a:gd name="connsiteX96" fmla="*/ 565304 w 754022"/>
                <a:gd name="connsiteY96" fmla="*/ 675538 h 765642"/>
                <a:gd name="connsiteX97" fmla="*/ 550226 w 754022"/>
                <a:gd name="connsiteY97" fmla="*/ 713477 h 765642"/>
                <a:gd name="connsiteX98" fmla="*/ 546456 w 754022"/>
                <a:gd name="connsiteY98" fmla="*/ 717270 h 765642"/>
                <a:gd name="connsiteX99" fmla="*/ 504992 w 754022"/>
                <a:gd name="connsiteY99" fmla="*/ 705889 h 765642"/>
                <a:gd name="connsiteX100" fmla="*/ 448325 w 754022"/>
                <a:gd name="connsiteY100" fmla="*/ 624843 h 765642"/>
                <a:gd name="connsiteX101" fmla="*/ 446817 w 754022"/>
                <a:gd name="connsiteY101" fmla="*/ 649805 h 765642"/>
                <a:gd name="connsiteX102" fmla="*/ 441711 w 754022"/>
                <a:gd name="connsiteY102" fmla="*/ 734319 h 765642"/>
                <a:gd name="connsiteX103" fmla="*/ 411225 w 754022"/>
                <a:gd name="connsiteY103" fmla="*/ 764901 h 76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54022" h="765642">
                  <a:moveTo>
                    <a:pt x="372934" y="593009"/>
                  </a:moveTo>
                  <a:cubicBezTo>
                    <a:pt x="493115" y="593009"/>
                    <a:pt x="590541" y="495583"/>
                    <a:pt x="590541" y="375402"/>
                  </a:cubicBezTo>
                  <a:cubicBezTo>
                    <a:pt x="590541" y="255221"/>
                    <a:pt x="493115" y="157795"/>
                    <a:pt x="372934" y="157795"/>
                  </a:cubicBezTo>
                  <a:cubicBezTo>
                    <a:pt x="252753" y="157795"/>
                    <a:pt x="155327" y="255221"/>
                    <a:pt x="155327" y="375402"/>
                  </a:cubicBezTo>
                  <a:cubicBezTo>
                    <a:pt x="155327" y="495583"/>
                    <a:pt x="252753" y="593009"/>
                    <a:pt x="372934" y="593009"/>
                  </a:cubicBezTo>
                  <a:close/>
                  <a:moveTo>
                    <a:pt x="411225" y="764901"/>
                  </a:moveTo>
                  <a:cubicBezTo>
                    <a:pt x="403603" y="764901"/>
                    <a:pt x="403603" y="764901"/>
                    <a:pt x="403603" y="764901"/>
                  </a:cubicBezTo>
                  <a:cubicBezTo>
                    <a:pt x="388360" y="768724"/>
                    <a:pt x="373117" y="757256"/>
                    <a:pt x="373117" y="741964"/>
                  </a:cubicBezTo>
                  <a:lnTo>
                    <a:pt x="348477" y="625432"/>
                  </a:lnTo>
                  <a:lnTo>
                    <a:pt x="338783" y="644817"/>
                  </a:lnTo>
                  <a:cubicBezTo>
                    <a:pt x="300660" y="721064"/>
                    <a:pt x="300660" y="721064"/>
                    <a:pt x="300660" y="721064"/>
                  </a:cubicBezTo>
                  <a:cubicBezTo>
                    <a:pt x="293072" y="736239"/>
                    <a:pt x="277897" y="743827"/>
                    <a:pt x="262721" y="740033"/>
                  </a:cubicBezTo>
                  <a:cubicBezTo>
                    <a:pt x="258928" y="736239"/>
                    <a:pt x="258928" y="736239"/>
                    <a:pt x="258928" y="736239"/>
                  </a:cubicBezTo>
                  <a:cubicBezTo>
                    <a:pt x="243752" y="732446"/>
                    <a:pt x="232371" y="717270"/>
                    <a:pt x="236165" y="702095"/>
                  </a:cubicBezTo>
                  <a:lnTo>
                    <a:pt x="255946" y="593299"/>
                  </a:lnTo>
                  <a:lnTo>
                    <a:pt x="239113" y="607947"/>
                  </a:lnTo>
                  <a:cubicBezTo>
                    <a:pt x="175032" y="663713"/>
                    <a:pt x="175032" y="663713"/>
                    <a:pt x="175032" y="663713"/>
                  </a:cubicBezTo>
                  <a:cubicBezTo>
                    <a:pt x="167380" y="669388"/>
                    <a:pt x="158771" y="672226"/>
                    <a:pt x="150641" y="672226"/>
                  </a:cubicBezTo>
                  <a:cubicBezTo>
                    <a:pt x="142510" y="672226"/>
                    <a:pt x="134857" y="669388"/>
                    <a:pt x="129118" y="663713"/>
                  </a:cubicBezTo>
                  <a:cubicBezTo>
                    <a:pt x="125292" y="659929"/>
                    <a:pt x="125292" y="659929"/>
                    <a:pt x="125292" y="659929"/>
                  </a:cubicBezTo>
                  <a:cubicBezTo>
                    <a:pt x="113814" y="652362"/>
                    <a:pt x="113814" y="633443"/>
                    <a:pt x="121466" y="618308"/>
                  </a:cubicBezTo>
                  <a:lnTo>
                    <a:pt x="174667" y="536469"/>
                  </a:lnTo>
                  <a:lnTo>
                    <a:pt x="161474" y="541048"/>
                  </a:lnTo>
                  <a:cubicBezTo>
                    <a:pt x="80144" y="569274"/>
                    <a:pt x="80144" y="569274"/>
                    <a:pt x="80144" y="569274"/>
                  </a:cubicBezTo>
                  <a:cubicBezTo>
                    <a:pt x="64968" y="573104"/>
                    <a:pt x="49793" y="565443"/>
                    <a:pt x="42206" y="550122"/>
                  </a:cubicBezTo>
                  <a:cubicBezTo>
                    <a:pt x="38412" y="546292"/>
                    <a:pt x="38412" y="546292"/>
                    <a:pt x="38412" y="546292"/>
                  </a:cubicBezTo>
                  <a:cubicBezTo>
                    <a:pt x="30824" y="530971"/>
                    <a:pt x="38412" y="515650"/>
                    <a:pt x="49793" y="504159"/>
                  </a:cubicBezTo>
                  <a:lnTo>
                    <a:pt x="135432" y="445488"/>
                  </a:lnTo>
                  <a:lnTo>
                    <a:pt x="115096" y="443630"/>
                  </a:lnTo>
                  <a:cubicBezTo>
                    <a:pt x="30583" y="435906"/>
                    <a:pt x="30583" y="435906"/>
                    <a:pt x="30583" y="435906"/>
                  </a:cubicBezTo>
                  <a:cubicBezTo>
                    <a:pt x="15291" y="435906"/>
                    <a:pt x="0" y="420535"/>
                    <a:pt x="0" y="405163"/>
                  </a:cubicBezTo>
                  <a:cubicBezTo>
                    <a:pt x="0" y="401321"/>
                    <a:pt x="0" y="401321"/>
                    <a:pt x="0" y="401321"/>
                  </a:cubicBezTo>
                  <a:cubicBezTo>
                    <a:pt x="0" y="385949"/>
                    <a:pt x="11469" y="370578"/>
                    <a:pt x="26760" y="366735"/>
                  </a:cubicBezTo>
                  <a:lnTo>
                    <a:pt x="128494" y="345042"/>
                  </a:lnTo>
                  <a:lnTo>
                    <a:pt x="111350" y="337139"/>
                  </a:lnTo>
                  <a:cubicBezTo>
                    <a:pt x="34730" y="301819"/>
                    <a:pt x="34730" y="301819"/>
                    <a:pt x="34730" y="301819"/>
                  </a:cubicBezTo>
                  <a:cubicBezTo>
                    <a:pt x="19480" y="294287"/>
                    <a:pt x="11855" y="275457"/>
                    <a:pt x="19480" y="260393"/>
                  </a:cubicBezTo>
                  <a:cubicBezTo>
                    <a:pt x="19480" y="256628"/>
                    <a:pt x="19480" y="256628"/>
                    <a:pt x="19480" y="256628"/>
                  </a:cubicBezTo>
                  <a:cubicBezTo>
                    <a:pt x="23292" y="241564"/>
                    <a:pt x="42354" y="234032"/>
                    <a:pt x="57604" y="234032"/>
                  </a:cubicBezTo>
                  <a:lnTo>
                    <a:pt x="162370" y="252848"/>
                  </a:lnTo>
                  <a:lnTo>
                    <a:pt x="147735" y="236031"/>
                  </a:lnTo>
                  <a:cubicBezTo>
                    <a:pt x="91970" y="171951"/>
                    <a:pt x="91970" y="171951"/>
                    <a:pt x="91970" y="171951"/>
                  </a:cubicBezTo>
                  <a:cubicBezTo>
                    <a:pt x="80619" y="160473"/>
                    <a:pt x="84402" y="141342"/>
                    <a:pt x="91970" y="129864"/>
                  </a:cubicBezTo>
                  <a:cubicBezTo>
                    <a:pt x="95754" y="126037"/>
                    <a:pt x="95754" y="126037"/>
                    <a:pt x="95754" y="126037"/>
                  </a:cubicBezTo>
                  <a:cubicBezTo>
                    <a:pt x="107105" y="114559"/>
                    <a:pt x="126023" y="110733"/>
                    <a:pt x="137375" y="118385"/>
                  </a:cubicBezTo>
                  <a:lnTo>
                    <a:pt x="225152" y="178616"/>
                  </a:lnTo>
                  <a:lnTo>
                    <a:pt x="218652" y="159822"/>
                  </a:lnTo>
                  <a:cubicBezTo>
                    <a:pt x="191063" y="80049"/>
                    <a:pt x="191063" y="80049"/>
                    <a:pt x="191063" y="80049"/>
                  </a:cubicBezTo>
                  <a:cubicBezTo>
                    <a:pt x="187319" y="64684"/>
                    <a:pt x="191063" y="45478"/>
                    <a:pt x="206038" y="37795"/>
                  </a:cubicBezTo>
                  <a:cubicBezTo>
                    <a:pt x="209782" y="37795"/>
                    <a:pt x="209782" y="37795"/>
                    <a:pt x="209782" y="37795"/>
                  </a:cubicBezTo>
                  <a:cubicBezTo>
                    <a:pt x="224758" y="30113"/>
                    <a:pt x="243478" y="33954"/>
                    <a:pt x="250965" y="49319"/>
                  </a:cubicBezTo>
                  <a:lnTo>
                    <a:pt x="311795" y="138008"/>
                  </a:lnTo>
                  <a:lnTo>
                    <a:pt x="313134" y="115837"/>
                  </a:lnTo>
                  <a:cubicBezTo>
                    <a:pt x="318240" y="31323"/>
                    <a:pt x="318240" y="31323"/>
                    <a:pt x="318240" y="31323"/>
                  </a:cubicBezTo>
                  <a:cubicBezTo>
                    <a:pt x="322051" y="16032"/>
                    <a:pt x="333483" y="741"/>
                    <a:pt x="348727" y="741"/>
                  </a:cubicBezTo>
                  <a:cubicBezTo>
                    <a:pt x="356348" y="741"/>
                    <a:pt x="356348" y="741"/>
                    <a:pt x="356348" y="741"/>
                  </a:cubicBezTo>
                  <a:cubicBezTo>
                    <a:pt x="371591" y="-3082"/>
                    <a:pt x="386834" y="8386"/>
                    <a:pt x="386834" y="23678"/>
                  </a:cubicBezTo>
                  <a:lnTo>
                    <a:pt x="409047" y="128730"/>
                  </a:lnTo>
                  <a:lnTo>
                    <a:pt x="417610" y="111391"/>
                  </a:lnTo>
                  <a:cubicBezTo>
                    <a:pt x="455733" y="34191"/>
                    <a:pt x="455733" y="34191"/>
                    <a:pt x="455733" y="34191"/>
                  </a:cubicBezTo>
                  <a:cubicBezTo>
                    <a:pt x="463321" y="18826"/>
                    <a:pt x="478496" y="11144"/>
                    <a:pt x="493672" y="14985"/>
                  </a:cubicBezTo>
                  <a:cubicBezTo>
                    <a:pt x="497465" y="18826"/>
                    <a:pt x="497465" y="18826"/>
                    <a:pt x="497465" y="18826"/>
                  </a:cubicBezTo>
                  <a:cubicBezTo>
                    <a:pt x="512641" y="22668"/>
                    <a:pt x="524022" y="38033"/>
                    <a:pt x="520228" y="53398"/>
                  </a:cubicBezTo>
                  <a:lnTo>
                    <a:pt x="501369" y="158417"/>
                  </a:lnTo>
                  <a:lnTo>
                    <a:pt x="516674" y="145350"/>
                  </a:lnTo>
                  <a:cubicBezTo>
                    <a:pt x="579852" y="91409"/>
                    <a:pt x="579852" y="91409"/>
                    <a:pt x="579852" y="91409"/>
                  </a:cubicBezTo>
                  <a:cubicBezTo>
                    <a:pt x="591169" y="79907"/>
                    <a:pt x="610030" y="79907"/>
                    <a:pt x="621347" y="91409"/>
                  </a:cubicBezTo>
                  <a:cubicBezTo>
                    <a:pt x="625119" y="95244"/>
                    <a:pt x="625119" y="95244"/>
                    <a:pt x="625119" y="95244"/>
                  </a:cubicBezTo>
                  <a:cubicBezTo>
                    <a:pt x="640208" y="102912"/>
                    <a:pt x="640208" y="122083"/>
                    <a:pt x="632664" y="137420"/>
                  </a:cubicBezTo>
                  <a:lnTo>
                    <a:pt x="579905" y="220835"/>
                  </a:lnTo>
                  <a:lnTo>
                    <a:pt x="594618" y="215785"/>
                  </a:lnTo>
                  <a:cubicBezTo>
                    <a:pt x="675533" y="188006"/>
                    <a:pt x="675533" y="188006"/>
                    <a:pt x="675533" y="188006"/>
                  </a:cubicBezTo>
                  <a:cubicBezTo>
                    <a:pt x="690630" y="184237"/>
                    <a:pt x="705728" y="191776"/>
                    <a:pt x="713277" y="206854"/>
                  </a:cubicBezTo>
                  <a:cubicBezTo>
                    <a:pt x="717052" y="210623"/>
                    <a:pt x="717052" y="210623"/>
                    <a:pt x="717052" y="210623"/>
                  </a:cubicBezTo>
                  <a:cubicBezTo>
                    <a:pt x="720826" y="221932"/>
                    <a:pt x="717052" y="240780"/>
                    <a:pt x="705728" y="252088"/>
                  </a:cubicBezTo>
                  <a:lnTo>
                    <a:pt x="617547" y="311847"/>
                  </a:lnTo>
                  <a:lnTo>
                    <a:pt x="637854" y="313632"/>
                  </a:lnTo>
                  <a:cubicBezTo>
                    <a:pt x="723826" y="321191"/>
                    <a:pt x="723826" y="321191"/>
                    <a:pt x="723826" y="321191"/>
                  </a:cubicBezTo>
                  <a:cubicBezTo>
                    <a:pt x="738924" y="321191"/>
                    <a:pt x="750248" y="336236"/>
                    <a:pt x="754022" y="351280"/>
                  </a:cubicBezTo>
                  <a:cubicBezTo>
                    <a:pt x="754022" y="355042"/>
                    <a:pt x="754022" y="355042"/>
                    <a:pt x="754022" y="355042"/>
                  </a:cubicBezTo>
                  <a:cubicBezTo>
                    <a:pt x="754022" y="370086"/>
                    <a:pt x="742699" y="385131"/>
                    <a:pt x="727601" y="388892"/>
                  </a:cubicBezTo>
                  <a:lnTo>
                    <a:pt x="631627" y="409178"/>
                  </a:lnTo>
                  <a:lnTo>
                    <a:pt x="644580" y="415726"/>
                  </a:lnTo>
                  <a:cubicBezTo>
                    <a:pt x="720827" y="454269"/>
                    <a:pt x="720827" y="454269"/>
                    <a:pt x="720827" y="454269"/>
                  </a:cubicBezTo>
                  <a:cubicBezTo>
                    <a:pt x="732209" y="461941"/>
                    <a:pt x="739796" y="481119"/>
                    <a:pt x="736002" y="492626"/>
                  </a:cubicBezTo>
                  <a:cubicBezTo>
                    <a:pt x="736002" y="500297"/>
                    <a:pt x="736002" y="500297"/>
                    <a:pt x="736002" y="500297"/>
                  </a:cubicBezTo>
                  <a:cubicBezTo>
                    <a:pt x="728415" y="515640"/>
                    <a:pt x="713239" y="523311"/>
                    <a:pt x="698064" y="519475"/>
                  </a:cubicBezTo>
                  <a:lnTo>
                    <a:pt x="593629" y="503477"/>
                  </a:lnTo>
                  <a:lnTo>
                    <a:pt x="608049" y="519999"/>
                  </a:lnTo>
                  <a:cubicBezTo>
                    <a:pt x="663507" y="583538"/>
                    <a:pt x="663507" y="583538"/>
                    <a:pt x="663507" y="583538"/>
                  </a:cubicBezTo>
                  <a:cubicBezTo>
                    <a:pt x="671033" y="594919"/>
                    <a:pt x="671033" y="613889"/>
                    <a:pt x="663507" y="625270"/>
                  </a:cubicBezTo>
                  <a:cubicBezTo>
                    <a:pt x="659745" y="629064"/>
                    <a:pt x="659745" y="629064"/>
                    <a:pt x="659745" y="629064"/>
                  </a:cubicBezTo>
                  <a:cubicBezTo>
                    <a:pt x="654100" y="634755"/>
                    <a:pt x="646574" y="638548"/>
                    <a:pt x="639049" y="639971"/>
                  </a:cubicBezTo>
                  <a:cubicBezTo>
                    <a:pt x="631523" y="641394"/>
                    <a:pt x="623997" y="640445"/>
                    <a:pt x="618353" y="636651"/>
                  </a:cubicBezTo>
                  <a:lnTo>
                    <a:pt x="530372" y="576459"/>
                  </a:lnTo>
                  <a:lnTo>
                    <a:pt x="537526" y="596750"/>
                  </a:lnTo>
                  <a:cubicBezTo>
                    <a:pt x="565304" y="675538"/>
                    <a:pt x="565304" y="675538"/>
                    <a:pt x="565304" y="675538"/>
                  </a:cubicBezTo>
                  <a:cubicBezTo>
                    <a:pt x="569073" y="690714"/>
                    <a:pt x="561534" y="709683"/>
                    <a:pt x="550226" y="713477"/>
                  </a:cubicBezTo>
                  <a:cubicBezTo>
                    <a:pt x="546456" y="717270"/>
                    <a:pt x="546456" y="717270"/>
                    <a:pt x="546456" y="717270"/>
                  </a:cubicBezTo>
                  <a:cubicBezTo>
                    <a:pt x="531378" y="724858"/>
                    <a:pt x="512531" y="721064"/>
                    <a:pt x="504992" y="705889"/>
                  </a:cubicBezTo>
                  <a:lnTo>
                    <a:pt x="448325" y="624843"/>
                  </a:lnTo>
                  <a:lnTo>
                    <a:pt x="446817" y="649805"/>
                  </a:lnTo>
                  <a:cubicBezTo>
                    <a:pt x="441711" y="734319"/>
                    <a:pt x="441711" y="734319"/>
                    <a:pt x="441711" y="734319"/>
                  </a:cubicBezTo>
                  <a:cubicBezTo>
                    <a:pt x="437900" y="749610"/>
                    <a:pt x="426468" y="764901"/>
                    <a:pt x="411225" y="764901"/>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90" name="Oval 189"/>
            <p:cNvSpPr/>
            <p:nvPr/>
          </p:nvSpPr>
          <p:spPr bwMode="auto">
            <a:xfrm>
              <a:off x="7866130" y="2966121"/>
              <a:ext cx="217444" cy="217444"/>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 name="Group 3"/>
          <p:cNvGrpSpPr/>
          <p:nvPr/>
        </p:nvGrpSpPr>
        <p:grpSpPr>
          <a:xfrm>
            <a:off x="9253170" y="2712989"/>
            <a:ext cx="1848374" cy="834986"/>
            <a:chOff x="9438712" y="2766891"/>
            <a:chExt cx="1885439" cy="851729"/>
          </a:xfrm>
        </p:grpSpPr>
        <p:sp>
          <p:nvSpPr>
            <p:cNvPr id="192" name="Freeform 191"/>
            <p:cNvSpPr>
              <a:spLocks/>
            </p:cNvSpPr>
            <p:nvPr/>
          </p:nvSpPr>
          <p:spPr bwMode="auto">
            <a:xfrm>
              <a:off x="9438712" y="2766891"/>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9749426" y="2867133"/>
              <a:ext cx="371373" cy="678230"/>
              <a:chOff x="9682814" y="2923126"/>
              <a:chExt cx="371373" cy="678230"/>
            </a:xfrm>
          </p:grpSpPr>
          <p:sp>
            <p:nvSpPr>
              <p:cNvPr id="194" name="Flowchart: Magnetic Disk 193"/>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3" name="Flowchart: Magnetic Disk 192"/>
              <p:cNvSpPr/>
              <p:nvPr/>
            </p:nvSpPr>
            <p:spPr bwMode="auto">
              <a:xfrm>
                <a:off x="9682814" y="3135528"/>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Flowchart: Magnetic Disk 1"/>
              <p:cNvSpPr/>
              <p:nvPr/>
            </p:nvSpPr>
            <p:spPr bwMode="auto">
              <a:xfrm>
                <a:off x="9682814" y="2923126"/>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5" name="Group 194"/>
            <p:cNvGrpSpPr/>
            <p:nvPr/>
          </p:nvGrpSpPr>
          <p:grpSpPr>
            <a:xfrm>
              <a:off x="10175233" y="2870932"/>
              <a:ext cx="371373" cy="674431"/>
              <a:chOff x="9682814" y="2926925"/>
              <a:chExt cx="371373" cy="674431"/>
            </a:xfrm>
          </p:grpSpPr>
          <p:sp>
            <p:nvSpPr>
              <p:cNvPr id="196" name="Flowchart: Magnetic Disk 195"/>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7" name="Flowchart: Magnetic Disk 196"/>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8" name="Flowchart: Magnetic Disk 197"/>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9" name="Group 198"/>
            <p:cNvGrpSpPr/>
            <p:nvPr/>
          </p:nvGrpSpPr>
          <p:grpSpPr>
            <a:xfrm>
              <a:off x="10597162" y="2870932"/>
              <a:ext cx="371373" cy="674431"/>
              <a:chOff x="9682814" y="2926925"/>
              <a:chExt cx="371373" cy="674431"/>
            </a:xfrm>
          </p:grpSpPr>
          <p:sp>
            <p:nvSpPr>
              <p:cNvPr id="200" name="Flowchart: Magnetic Disk 199"/>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1" name="Flowchart: Magnetic Disk 200"/>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2" name="Flowchart: Magnetic Disk 201"/>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79" name="Freeform 9"/>
            <p:cNvSpPr>
              <a:spLocks/>
            </p:cNvSpPr>
            <p:nvPr/>
          </p:nvSpPr>
          <p:spPr bwMode="auto">
            <a:xfrm>
              <a:off x="9977921" y="3248719"/>
              <a:ext cx="336313" cy="18072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81" name="Freeform 180"/>
            <p:cNvSpPr>
              <a:spLocks/>
            </p:cNvSpPr>
            <p:nvPr/>
          </p:nvSpPr>
          <p:spPr bwMode="auto">
            <a:xfrm>
              <a:off x="10396963" y="2902261"/>
              <a:ext cx="349843" cy="199082"/>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91" name="Freeform 190"/>
            <p:cNvSpPr>
              <a:spLocks/>
            </p:cNvSpPr>
            <p:nvPr/>
          </p:nvSpPr>
          <p:spPr bwMode="auto">
            <a:xfrm>
              <a:off x="10646983" y="3233270"/>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8420319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41172" y="1813075"/>
            <a:ext cx="5405677" cy="521358"/>
          </a:xfrm>
          <a:prstGeom prst="rect">
            <a:avLst/>
          </a:prstGeom>
        </p:spPr>
        <p:txBody>
          <a:bodyPr wrap="square">
            <a:spAutoFit/>
          </a:bodyPr>
          <a:lstStyle/>
          <a:p>
            <a:pPr algn="ctr"/>
            <a:r>
              <a:rPr lang="en-US" sz="2800" b="1" dirty="0">
                <a:gradFill>
                  <a:gsLst>
                    <a:gs pos="2917">
                      <a:schemeClr val="tx1"/>
                    </a:gs>
                    <a:gs pos="30000">
                      <a:schemeClr val="tx1"/>
                    </a:gs>
                  </a:gsLst>
                  <a:lin ang="5400000" scaled="0"/>
                </a:gradFill>
              </a:rPr>
              <a:t>Microsoft R portfolio</a:t>
            </a:r>
            <a:endParaRPr lang="en-US" sz="2800" dirty="0"/>
          </a:p>
        </p:txBody>
      </p:sp>
      <p:sp>
        <p:nvSpPr>
          <p:cNvPr id="52" name="Rectangle 51"/>
          <p:cNvSpPr/>
          <p:nvPr/>
        </p:nvSpPr>
        <p:spPr>
          <a:xfrm>
            <a:off x="7268721" y="4739648"/>
            <a:ext cx="1725497" cy="672975"/>
          </a:xfrm>
          <a:prstGeom prst="rect">
            <a:avLst/>
          </a:prstGeom>
        </p:spPr>
        <p:txBody>
          <a:bodyPr wrap="none">
            <a:spAutoFit/>
          </a:bodyPr>
          <a:lstStyle/>
          <a:p>
            <a:pPr>
              <a:lnSpc>
                <a:spcPct val="70000"/>
              </a:lnSpc>
              <a:spcAft>
                <a:spcPts val="600"/>
              </a:spcAft>
            </a:pPr>
            <a:r>
              <a:rPr lang="en-US" sz="2354" b="1" dirty="0"/>
              <a:t>SQL Server</a:t>
            </a:r>
          </a:p>
          <a:p>
            <a:pPr>
              <a:lnSpc>
                <a:spcPct val="70000"/>
              </a:lnSpc>
              <a:spcAft>
                <a:spcPts val="600"/>
              </a:spcAft>
            </a:pPr>
            <a:r>
              <a:rPr lang="en-US" sz="2354" dirty="0"/>
              <a:t>R Services</a:t>
            </a:r>
          </a:p>
        </p:txBody>
      </p:sp>
      <p:grpSp>
        <p:nvGrpSpPr>
          <p:cNvPr id="6" name="Group 5"/>
          <p:cNvGrpSpPr/>
          <p:nvPr/>
        </p:nvGrpSpPr>
        <p:grpSpPr>
          <a:xfrm>
            <a:off x="9351057" y="5469723"/>
            <a:ext cx="2263737" cy="897250"/>
            <a:chOff x="8432452" y="4979233"/>
            <a:chExt cx="1539420" cy="412418"/>
          </a:xfrm>
          <a:solidFill>
            <a:schemeClr val="bg1"/>
          </a:solidFill>
        </p:grpSpPr>
        <p:sp>
          <p:nvSpPr>
            <p:cNvPr id="49" name="Rectangle 48"/>
            <p:cNvSpPr/>
            <p:nvPr/>
          </p:nvSpPr>
          <p:spPr bwMode="auto">
            <a:xfrm>
              <a:off x="8765205" y="4979233"/>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Linux</a:t>
              </a:r>
            </a:p>
          </p:txBody>
        </p:sp>
        <p:sp>
          <p:nvSpPr>
            <p:cNvPr id="51" name="Rectangle 50"/>
            <p:cNvSpPr/>
            <p:nvPr/>
          </p:nvSpPr>
          <p:spPr bwMode="auto">
            <a:xfrm>
              <a:off x="8432452"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Hadoop</a:t>
              </a:r>
            </a:p>
          </p:txBody>
        </p:sp>
        <p:sp>
          <p:nvSpPr>
            <p:cNvPr id="54" name="Rectangle 53"/>
            <p:cNvSpPr/>
            <p:nvPr/>
          </p:nvSpPr>
          <p:spPr bwMode="auto">
            <a:xfrm>
              <a:off x="9217507"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Teradata</a:t>
              </a:r>
            </a:p>
          </p:txBody>
        </p:sp>
      </p:grpSp>
      <p:grpSp>
        <p:nvGrpSpPr>
          <p:cNvPr id="56" name="Group 55"/>
          <p:cNvGrpSpPr/>
          <p:nvPr/>
        </p:nvGrpSpPr>
        <p:grpSpPr>
          <a:xfrm>
            <a:off x="3057880" y="1608826"/>
            <a:ext cx="941256" cy="1090534"/>
            <a:chOff x="5394326" y="4936834"/>
            <a:chExt cx="720725" cy="835025"/>
          </a:xfrm>
          <a:solidFill>
            <a:schemeClr val="tx1"/>
          </a:solidFill>
        </p:grpSpPr>
        <p:sp>
          <p:nvSpPr>
            <p:cNvPr id="57"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sp>
          <p:nvSpPr>
            <p:cNvPr id="58"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grpSp>
      <p:sp>
        <p:nvSpPr>
          <p:cNvPr id="36" name="Rectangle 35"/>
          <p:cNvSpPr/>
          <p:nvPr/>
        </p:nvSpPr>
        <p:spPr bwMode="auto">
          <a:xfrm>
            <a:off x="7455717" y="5434510"/>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Windows</a:t>
            </a:r>
          </a:p>
        </p:txBody>
      </p:sp>
      <p:sp>
        <p:nvSpPr>
          <p:cNvPr id="5" name="Title 4"/>
          <p:cNvSpPr>
            <a:spLocks noGrp="1"/>
          </p:cNvSpPr>
          <p:nvPr>
            <p:ph type="title"/>
          </p:nvPr>
        </p:nvSpPr>
        <p:spPr/>
        <p:txBody>
          <a:bodyPr/>
          <a:lstStyle/>
          <a:p>
            <a:r>
              <a:rPr lang="en-US"/>
              <a:t>Microsoft R portfolio</a:t>
            </a:r>
            <a:endParaRPr lang="en-US" dirty="0"/>
          </a:p>
        </p:txBody>
      </p:sp>
      <p:sp>
        <p:nvSpPr>
          <p:cNvPr id="35" name="Rectangle 34"/>
          <p:cNvSpPr/>
          <p:nvPr/>
        </p:nvSpPr>
        <p:spPr>
          <a:xfrm>
            <a:off x="8127275" y="3590599"/>
            <a:ext cx="2693222" cy="693970"/>
          </a:xfrm>
          <a:prstGeom prst="rect">
            <a:avLst/>
          </a:prstGeom>
        </p:spPr>
        <p:txBody>
          <a:bodyPr wrap="none">
            <a:spAutoFit/>
          </a:bodyPr>
          <a:lstStyle/>
          <a:p>
            <a:r>
              <a:rPr lang="en-US" sz="3921" dirty="0">
                <a:latin typeface="+mj-lt"/>
              </a:rPr>
              <a:t>Commercial</a:t>
            </a:r>
          </a:p>
        </p:txBody>
      </p:sp>
      <p:sp>
        <p:nvSpPr>
          <p:cNvPr id="38" name="Rectangle 37"/>
          <p:cNvSpPr/>
          <p:nvPr/>
        </p:nvSpPr>
        <p:spPr>
          <a:xfrm>
            <a:off x="2348342" y="3590599"/>
            <a:ext cx="2621562" cy="693970"/>
          </a:xfrm>
          <a:prstGeom prst="rect">
            <a:avLst/>
          </a:prstGeom>
        </p:spPr>
        <p:txBody>
          <a:bodyPr wrap="none">
            <a:spAutoFit/>
          </a:bodyPr>
          <a:lstStyle/>
          <a:p>
            <a:r>
              <a:rPr lang="en-US" sz="3921" dirty="0">
                <a:latin typeface="+mj-lt"/>
              </a:rPr>
              <a:t>Community</a:t>
            </a:r>
          </a:p>
        </p:txBody>
      </p:sp>
      <p:sp>
        <p:nvSpPr>
          <p:cNvPr id="91" name="Rectangle 90"/>
          <p:cNvSpPr/>
          <p:nvPr/>
        </p:nvSpPr>
        <p:spPr>
          <a:xfrm>
            <a:off x="9840373" y="5040193"/>
            <a:ext cx="1285103" cy="416508"/>
          </a:xfrm>
          <a:prstGeom prst="rect">
            <a:avLst/>
          </a:prstGeom>
        </p:spPr>
        <p:txBody>
          <a:bodyPr wrap="none">
            <a:spAutoFit/>
          </a:bodyPr>
          <a:lstStyle/>
          <a:p>
            <a:pPr algn="r">
              <a:lnSpc>
                <a:spcPct val="90000"/>
              </a:lnSpc>
              <a:spcAft>
                <a:spcPts val="600"/>
              </a:spcAft>
            </a:pPr>
            <a:r>
              <a:rPr lang="en-US" sz="2354" dirty="0"/>
              <a:t>R Server</a:t>
            </a:r>
          </a:p>
        </p:txBody>
      </p:sp>
      <p:sp>
        <p:nvSpPr>
          <p:cNvPr id="92" name="Rectangle 91"/>
          <p:cNvSpPr/>
          <p:nvPr/>
        </p:nvSpPr>
        <p:spPr>
          <a:xfrm>
            <a:off x="2942338" y="5046360"/>
            <a:ext cx="1178933" cy="416508"/>
          </a:xfrm>
          <a:prstGeom prst="rect">
            <a:avLst/>
          </a:prstGeom>
        </p:spPr>
        <p:txBody>
          <a:bodyPr wrap="none">
            <a:spAutoFit/>
          </a:bodyPr>
          <a:lstStyle/>
          <a:p>
            <a:pPr>
              <a:lnSpc>
                <a:spcPct val="90000"/>
              </a:lnSpc>
              <a:spcAft>
                <a:spcPts val="600"/>
              </a:spcAft>
            </a:pPr>
            <a:r>
              <a:rPr lang="en-US" sz="2354" dirty="0"/>
              <a:t>R Open</a:t>
            </a:r>
          </a:p>
        </p:txBody>
      </p:sp>
      <p:grpSp>
        <p:nvGrpSpPr>
          <p:cNvPr id="4" name="Group 3"/>
          <p:cNvGrpSpPr/>
          <p:nvPr/>
        </p:nvGrpSpPr>
        <p:grpSpPr>
          <a:xfrm>
            <a:off x="3659124" y="2334433"/>
            <a:ext cx="5814762" cy="1256166"/>
            <a:chOff x="3732499" y="1959985"/>
            <a:chExt cx="5931361" cy="1872862"/>
          </a:xfrm>
        </p:grpSpPr>
        <p:cxnSp>
          <p:nvCxnSpPr>
            <p:cNvPr id="3" name="Elbow Connector 2"/>
            <p:cNvCxnSpPr>
              <a:stCxn id="9" idx="2"/>
              <a:endCxn id="38" idx="0"/>
            </p:cNvCxnSpPr>
            <p:nvPr/>
          </p:nvCxnSpPr>
          <p:spPr>
            <a:xfrm rot="5400000">
              <a:off x="4012423" y="1680061"/>
              <a:ext cx="1872862" cy="243270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9" idx="2"/>
              <a:endCxn id="35" idx="0"/>
            </p:cNvCxnSpPr>
            <p:nvPr/>
          </p:nvCxnSpPr>
          <p:spPr>
            <a:xfrm rot="16200000" flipH="1">
              <a:off x="6978103" y="1147089"/>
              <a:ext cx="1872862" cy="349865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068643" y="4290736"/>
            <a:ext cx="2616222" cy="1172007"/>
          </a:xfrm>
          <a:prstGeom prst="rect">
            <a:avLst/>
          </a:prstGeom>
        </p:spPr>
      </p:pic>
      <p:pic>
        <p:nvPicPr>
          <p:cNvPr id="24" name="Pictur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162880" y="4290736"/>
            <a:ext cx="2616222" cy="1172007"/>
          </a:xfrm>
          <a:prstGeom prst="rect">
            <a:avLst/>
          </a:prstGeom>
        </p:spPr>
      </p:pic>
      <p:sp>
        <p:nvSpPr>
          <p:cNvPr id="22" name="Rectangle 21"/>
          <p:cNvSpPr/>
          <p:nvPr/>
        </p:nvSpPr>
        <p:spPr bwMode="auto">
          <a:xfrm>
            <a:off x="9950838" y="6410439"/>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Spark</a:t>
            </a:r>
          </a:p>
        </p:txBody>
      </p:sp>
    </p:spTree>
    <p:extLst>
      <p:ext uri="{BB962C8B-B14F-4D97-AF65-F5344CB8AC3E}">
        <p14:creationId xmlns:p14="http://schemas.microsoft.com/office/powerpoint/2010/main" val="28587396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R Scales to Big Data for Enterprises</a:t>
            </a:r>
          </a:p>
        </p:txBody>
      </p:sp>
      <p:sp>
        <p:nvSpPr>
          <p:cNvPr id="5" name="Text Placeholder 4"/>
          <p:cNvSpPr>
            <a:spLocks noGrp="1"/>
          </p:cNvSpPr>
          <p:nvPr>
            <p:ph type="body" sz="quarter" idx="10"/>
          </p:nvPr>
        </p:nvSpPr>
        <p:spPr>
          <a:xfrm>
            <a:off x="300721" y="1821646"/>
            <a:ext cx="7541575" cy="3901321"/>
          </a:xfrm>
        </p:spPr>
        <p:txBody>
          <a:bodyPr/>
          <a:lstStyle/>
          <a:p>
            <a:r>
              <a:rPr lang="en-US" sz="3137" dirty="0"/>
              <a:t>Escapes R’s traditional memory limits</a:t>
            </a:r>
          </a:p>
          <a:p>
            <a:r>
              <a:rPr lang="en-US" sz="3137" dirty="0"/>
              <a:t>Scales predictive modeling using parallelization</a:t>
            </a:r>
          </a:p>
          <a:p>
            <a:r>
              <a:rPr lang="en-US" sz="3137" dirty="0"/>
              <a:t>Distributes computation cores &amp; nodes</a:t>
            </a:r>
          </a:p>
          <a:p>
            <a:r>
              <a:rPr lang="en-US" sz="3137" dirty="0"/>
              <a:t>Minimizes data movement using in-database, in-MapReduce and in-Apache Spark execution</a:t>
            </a:r>
          </a:p>
        </p:txBody>
      </p:sp>
      <p:sp>
        <p:nvSpPr>
          <p:cNvPr id="250" name="Rectangle 249"/>
          <p:cNvSpPr/>
          <p:nvPr/>
        </p:nvSpPr>
        <p:spPr bwMode="auto">
          <a:xfrm>
            <a:off x="458002" y="1211581"/>
            <a:ext cx="6463383"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marL="0" marR="0" lvl="0" indent="0" defTabSz="932445"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78D7"/>
              </a:solidFill>
              <a:effectLst/>
              <a:uLnTx/>
              <a:uFillTx/>
              <a:latin typeface="+mj-lt"/>
              <a:ea typeface="Segoe UI" pitchFamily="34" charset="0"/>
              <a:cs typeface="Segoe UI" pitchFamily="34" charset="0"/>
            </a:endParaRPr>
          </a:p>
        </p:txBody>
      </p:sp>
      <p:sp>
        <p:nvSpPr>
          <p:cNvPr id="251" name="Rectangle 250"/>
          <p:cNvSpPr/>
          <p:nvPr/>
        </p:nvSpPr>
        <p:spPr bwMode="auto">
          <a:xfrm>
            <a:off x="456839" y="2316247"/>
            <a:ext cx="6238932"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marL="0" marR="0" lvl="0" indent="0" defTabSz="932445"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188F"/>
              </a:solidFill>
              <a:effectLst/>
              <a:uLnTx/>
              <a:uFillTx/>
              <a:latin typeface="+mj-lt"/>
              <a:ea typeface="Segoe UI" pitchFamily="34" charset="0"/>
              <a:cs typeface="Segoe UI" pitchFamily="34" charset="0"/>
            </a:endParaRPr>
          </a:p>
        </p:txBody>
      </p:sp>
      <p:grpSp>
        <p:nvGrpSpPr>
          <p:cNvPr id="28" name="Group 27"/>
          <p:cNvGrpSpPr/>
          <p:nvPr/>
        </p:nvGrpSpPr>
        <p:grpSpPr>
          <a:xfrm>
            <a:off x="8493438" y="3174554"/>
            <a:ext cx="3626174" cy="2140196"/>
            <a:chOff x="8311750" y="2862842"/>
            <a:chExt cx="3698885" cy="2183112"/>
          </a:xfrm>
        </p:grpSpPr>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43593" y="2981046"/>
              <a:ext cx="578770" cy="507389"/>
            </a:xfrm>
            <a:prstGeom prst="rect">
              <a:avLst/>
            </a:prstGeom>
            <a:ln w="38100">
              <a:noFill/>
            </a:ln>
          </p:spPr>
        </p:pic>
        <p:sp>
          <p:nvSpPr>
            <p:cNvPr id="66" name="Freeform 65"/>
            <p:cNvSpPr>
              <a:spLocks/>
            </p:cNvSpPr>
            <p:nvPr/>
          </p:nvSpPr>
          <p:spPr bwMode="auto">
            <a:xfrm>
              <a:off x="8526634" y="3492139"/>
              <a:ext cx="868414" cy="1064735"/>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38100">
              <a:noFill/>
            </a:ln>
            <a:extLst/>
          </p:spPr>
          <p:txBody>
            <a:bodyPr vert="horz" wrap="square" lIns="91427" tIns="45713" rIns="91427" bIns="45713"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91" name="Group 90"/>
            <p:cNvGrpSpPr/>
            <p:nvPr/>
          </p:nvGrpSpPr>
          <p:grpSpPr>
            <a:xfrm>
              <a:off x="10173674" y="3134648"/>
              <a:ext cx="589294" cy="468829"/>
              <a:chOff x="3835730" y="2224839"/>
              <a:chExt cx="2598887" cy="2067617"/>
            </a:xfrm>
            <a:noFill/>
          </p:grpSpPr>
          <p:sp>
            <p:nvSpPr>
              <p:cNvPr id="92" name="Freeform 91"/>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3" name="Trapezoid 92"/>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4" name="Trapezoid 93"/>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5" name="Group 94"/>
              <p:cNvGrpSpPr/>
              <p:nvPr/>
            </p:nvGrpSpPr>
            <p:grpSpPr>
              <a:xfrm>
                <a:off x="5818909" y="2224839"/>
                <a:ext cx="615708" cy="519896"/>
                <a:chOff x="5894657" y="1252425"/>
                <a:chExt cx="1129768" cy="953962"/>
              </a:xfrm>
              <a:grpFill/>
            </p:grpSpPr>
            <p:sp>
              <p:nvSpPr>
                <p:cNvPr id="96" name="Oval 95"/>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7" name="Oval 96"/>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8" name="Oval 97"/>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99" name="Group 98"/>
            <p:cNvGrpSpPr/>
            <p:nvPr/>
          </p:nvGrpSpPr>
          <p:grpSpPr>
            <a:xfrm>
              <a:off x="10173674" y="3766839"/>
              <a:ext cx="589294" cy="468829"/>
              <a:chOff x="3835730" y="2224839"/>
              <a:chExt cx="2598887" cy="2067617"/>
            </a:xfrm>
            <a:noFill/>
          </p:grpSpPr>
          <p:sp>
            <p:nvSpPr>
              <p:cNvPr id="100" name="Freeform 99"/>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1" name="Trapezoid 100"/>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2" name="Trapezoid 101"/>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3" name="Group 102"/>
              <p:cNvGrpSpPr/>
              <p:nvPr/>
            </p:nvGrpSpPr>
            <p:grpSpPr>
              <a:xfrm>
                <a:off x="5818909" y="2224839"/>
                <a:ext cx="615708" cy="519896"/>
                <a:chOff x="5894657" y="1252425"/>
                <a:chExt cx="1129768" cy="953962"/>
              </a:xfrm>
              <a:grpFill/>
            </p:grpSpPr>
            <p:sp>
              <p:nvSpPr>
                <p:cNvPr id="104" name="Oval 103"/>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5" name="Oval 104"/>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6" name="Oval 105"/>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07" name="Group 106"/>
            <p:cNvGrpSpPr/>
            <p:nvPr/>
          </p:nvGrpSpPr>
          <p:grpSpPr>
            <a:xfrm>
              <a:off x="10173674" y="4396966"/>
              <a:ext cx="589294" cy="468829"/>
              <a:chOff x="3835730" y="2224839"/>
              <a:chExt cx="2598887" cy="2067617"/>
            </a:xfrm>
            <a:noFill/>
          </p:grpSpPr>
          <p:sp>
            <p:nvSpPr>
              <p:cNvPr id="108" name="Freeform 107"/>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9" name="Trapezoid 108"/>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0" name="Trapezoid 109"/>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1" name="Group 110"/>
              <p:cNvGrpSpPr/>
              <p:nvPr/>
            </p:nvGrpSpPr>
            <p:grpSpPr>
              <a:xfrm>
                <a:off x="5818909" y="2224839"/>
                <a:ext cx="615708" cy="519896"/>
                <a:chOff x="5894657" y="1252425"/>
                <a:chExt cx="1129768" cy="953962"/>
              </a:xfrm>
              <a:grpFill/>
            </p:grpSpPr>
            <p:sp>
              <p:nvSpPr>
                <p:cNvPr id="112" name="Oval 111"/>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3" name="Oval 112"/>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4" name="Oval 113"/>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cxnSp>
          <p:nvCxnSpPr>
            <p:cNvPr id="14" name="Straight Arrow Connector 13"/>
            <p:cNvCxnSpPr/>
            <p:nvPr/>
          </p:nvCxnSpPr>
          <p:spPr>
            <a:xfrm>
              <a:off x="9494378" y="4099031"/>
              <a:ext cx="236849"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9731227" y="3565011"/>
              <a:ext cx="407954" cy="1070381"/>
              <a:chOff x="8415174" y="2172141"/>
              <a:chExt cx="680120" cy="1070381"/>
            </a:xfrm>
          </p:grpSpPr>
          <p:cxnSp>
            <p:nvCxnSpPr>
              <p:cNvPr id="116" name="Straight Arrow Connector 115"/>
              <p:cNvCxnSpPr/>
              <p:nvPr/>
            </p:nvCxnSpPr>
            <p:spPr>
              <a:xfrm flipV="1">
                <a:off x="8415174" y="2172141"/>
                <a:ext cx="667381"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8421985" y="2705657"/>
                <a:ext cx="662548"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10774139" y="3510865"/>
              <a:ext cx="407952" cy="1123104"/>
              <a:chOff x="8415177" y="2145982"/>
              <a:chExt cx="680117" cy="1123104"/>
            </a:xfrm>
          </p:grpSpPr>
          <p:cxnSp>
            <p:nvCxnSpPr>
              <p:cNvPr id="133" name="Straight Arrow Connector 132"/>
              <p:cNvCxnSpPr/>
              <p:nvPr/>
            </p:nvCxnSpPr>
            <p:spPr>
              <a:xfrm flipV="1">
                <a:off x="8415177" y="2735066"/>
                <a:ext cx="667382"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8421986" y="2145982"/>
                <a:ext cx="662549"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11036415" y="3769101"/>
              <a:ext cx="974220" cy="627992"/>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4" b="0" i="0" u="none" strike="noStrike" kern="0" cap="none" spc="0" normalizeH="0" baseline="0" noProof="0" dirty="0">
                  <a:ln>
                    <a:noFill/>
                  </a:ln>
                  <a:gradFill>
                    <a:gsLst>
                      <a:gs pos="2917">
                        <a:schemeClr val="tx1"/>
                      </a:gs>
                      <a:gs pos="30000">
                        <a:schemeClr val="tx1"/>
                      </a:gs>
                    </a:gsLst>
                    <a:lin ang="5400000" scaled="0"/>
                  </a:gradFill>
                  <a:effectLst/>
                  <a:uLnTx/>
                  <a:uFillTx/>
                </a:rPr>
                <a:t>f(x)</a:t>
              </a:r>
            </a:p>
          </p:txBody>
        </p:sp>
        <p:sp>
          <p:nvSpPr>
            <p:cNvPr id="27" name="Rounded Rectangle 26"/>
            <p:cNvSpPr/>
            <p:nvPr/>
          </p:nvSpPr>
          <p:spPr bwMode="auto">
            <a:xfrm>
              <a:off x="8311750" y="2862842"/>
              <a:ext cx="3447264" cy="2183112"/>
            </a:xfrm>
            <a:prstGeom prst="roundRect">
              <a:avLst>
                <a:gd name="adj" fmla="val 6180"/>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40" name="Freeform 87"/>
          <p:cNvSpPr>
            <a:spLocks noEditPoints="1"/>
          </p:cNvSpPr>
          <p:nvPr/>
        </p:nvSpPr>
        <p:spPr bwMode="auto">
          <a:xfrm>
            <a:off x="8330780" y="3008472"/>
            <a:ext cx="325320" cy="419663"/>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28140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pPr algn="l"/>
            <a:r>
              <a:rPr lang="en-US" dirty="0"/>
              <a:t>R as an Interface</a:t>
            </a:r>
          </a:p>
        </p:txBody>
      </p:sp>
      <p:pic>
        <p:nvPicPr>
          <p:cNvPr id="2" name="Content Placeholder 1"/>
          <p:cNvPicPr>
            <a:picLocks noGrp="1" noChangeAspect="1"/>
          </p:cNvPicPr>
          <p:nvPr>
            <p:ph idx="1"/>
          </p:nvPr>
        </p:nvPicPr>
        <p:blipFill>
          <a:blip r:embed="rId2"/>
          <a:stretch>
            <a:fillRect/>
          </a:stretch>
        </p:blipFill>
        <p:spPr>
          <a:xfrm>
            <a:off x="609601" y="1417640"/>
            <a:ext cx="3100759" cy="452543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3" y="3297767"/>
            <a:ext cx="5130800" cy="3132667"/>
          </a:xfrm>
          <a:prstGeom prst="rect">
            <a:avLst/>
          </a:prstGeom>
        </p:spPr>
      </p:pic>
      <p:sp>
        <p:nvSpPr>
          <p:cNvPr id="6" name="Rectangle 5"/>
          <p:cNvSpPr/>
          <p:nvPr/>
        </p:nvSpPr>
        <p:spPr>
          <a:xfrm>
            <a:off x="4025900" y="1417639"/>
            <a:ext cx="6096000" cy="1569660"/>
          </a:xfrm>
          <a:prstGeom prst="rect">
            <a:avLst/>
          </a:prstGeom>
        </p:spPr>
        <p:txBody>
          <a:bodyPr>
            <a:spAutoFit/>
          </a:bodyPr>
          <a:lstStyle/>
          <a:p>
            <a:r>
              <a:rPr lang="en-US" sz="2400" i="1" dirty="0">
                <a:solidFill>
                  <a:schemeClr val="tx1">
                    <a:lumMod val="85000"/>
                  </a:schemeClr>
                </a:solidFill>
                <a:latin typeface="Droid Serif" charset="0"/>
              </a:rPr>
              <a:t>[Y]</a:t>
            </a:r>
            <a:r>
              <a:rPr lang="en-US" sz="2400" i="1" dirty="0" err="1">
                <a:solidFill>
                  <a:schemeClr val="tx1">
                    <a:lumMod val="85000"/>
                  </a:schemeClr>
                </a:solidFill>
                <a:latin typeface="Droid Serif" charset="0"/>
              </a:rPr>
              <a:t>ou</a:t>
            </a:r>
            <a:r>
              <a:rPr lang="en-US" sz="2400" i="1" dirty="0">
                <a:solidFill>
                  <a:schemeClr val="tx1">
                    <a:lumMod val="85000"/>
                  </a:schemeClr>
                </a:solidFill>
                <a:latin typeface="Droid Serif" charset="0"/>
              </a:rPr>
              <a:t> should understand R as a user interface, or a language that’s capable of providing very good user interfaces</a:t>
            </a:r>
          </a:p>
          <a:p>
            <a:r>
              <a:rPr lang="en-US" sz="2400" i="1" dirty="0">
                <a:solidFill>
                  <a:schemeClr val="tx1">
                    <a:lumMod val="85000"/>
                  </a:schemeClr>
                </a:solidFill>
                <a:latin typeface="Droid Serif" charset="0"/>
              </a:rPr>
              <a:t>– JJ </a:t>
            </a:r>
            <a:r>
              <a:rPr lang="en-US" sz="2400" i="1" dirty="0" err="1">
                <a:solidFill>
                  <a:schemeClr val="tx1">
                    <a:lumMod val="85000"/>
                  </a:schemeClr>
                </a:solidFill>
                <a:latin typeface="Droid Serif" charset="0"/>
              </a:rPr>
              <a:t>Allaire</a:t>
            </a:r>
            <a:r>
              <a:rPr lang="en-US" sz="2400" i="1" dirty="0">
                <a:solidFill>
                  <a:schemeClr val="tx1">
                    <a:lumMod val="85000"/>
                  </a:schemeClr>
                </a:solidFill>
                <a:latin typeface="Droid Serif" charset="0"/>
              </a:rPr>
              <a:t>, </a:t>
            </a:r>
            <a:r>
              <a:rPr lang="en-US" sz="2400" i="1" dirty="0" err="1">
                <a:solidFill>
                  <a:schemeClr val="tx1">
                    <a:lumMod val="85000"/>
                  </a:schemeClr>
                </a:solidFill>
                <a:latin typeface="Droid Serif" charset="0"/>
              </a:rPr>
              <a:t>RStudio</a:t>
            </a:r>
            <a:endParaRPr lang="en-US" sz="2400" i="1" dirty="0">
              <a:solidFill>
                <a:schemeClr val="tx1">
                  <a:lumMod val="85000"/>
                </a:schemeClr>
              </a:solidFill>
            </a:endParaRPr>
          </a:p>
        </p:txBody>
      </p:sp>
    </p:spTree>
    <p:extLst>
      <p:ext uri="{BB962C8B-B14F-4D97-AF65-F5344CB8AC3E}">
        <p14:creationId xmlns:p14="http://schemas.microsoft.com/office/powerpoint/2010/main" val="1852478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up)">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bwMode="auto">
          <a:xfrm>
            <a:off x="2765799" y="2318076"/>
            <a:ext cx="1060406"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sp>
        <p:nvSpPr>
          <p:cNvPr id="59" name="Oval 2"/>
          <p:cNvSpPr>
            <a:spLocks noChangeAspect="1"/>
          </p:cNvSpPr>
          <p:nvPr/>
        </p:nvSpPr>
        <p:spPr bwMode="auto">
          <a:xfrm>
            <a:off x="588666" y="177063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defRPr/>
            </a:pPr>
            <a:endParaRPr lang="en-US" sz="2000" spc="-51" dirty="0">
              <a:solidFill>
                <a:schemeClr val="tx1"/>
              </a:solidFill>
              <a:latin typeface="Segoe UI"/>
              <a:ea typeface="Segoe UI" pitchFamily="34" charset="0"/>
              <a:cs typeface="Segoe UI" pitchFamily="34" charset="0"/>
            </a:endParaRPr>
          </a:p>
        </p:txBody>
      </p:sp>
      <p:sp>
        <p:nvSpPr>
          <p:cNvPr id="60" name="Oval 2"/>
          <p:cNvSpPr>
            <a:spLocks noChangeAspect="1"/>
          </p:cNvSpPr>
          <p:nvPr/>
        </p:nvSpPr>
        <p:spPr bwMode="auto">
          <a:xfrm>
            <a:off x="588666" y="320145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61" name="Oval 2"/>
          <p:cNvSpPr>
            <a:spLocks noChangeAspect="1"/>
          </p:cNvSpPr>
          <p:nvPr/>
        </p:nvSpPr>
        <p:spPr bwMode="auto">
          <a:xfrm>
            <a:off x="588666" y="463227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cxnSp>
        <p:nvCxnSpPr>
          <p:cNvPr id="295" name="Straight Connector 294"/>
          <p:cNvCxnSpPr/>
          <p:nvPr/>
        </p:nvCxnSpPr>
        <p:spPr>
          <a:xfrm>
            <a:off x="7277220" y="3736885"/>
            <a:ext cx="982387"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9452277" y="2182441"/>
            <a:ext cx="1215335"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People</a:t>
            </a:r>
          </a:p>
        </p:txBody>
      </p:sp>
      <p:sp>
        <p:nvSpPr>
          <p:cNvPr id="38" name="TextBox 37"/>
          <p:cNvSpPr txBox="1"/>
          <p:nvPr/>
        </p:nvSpPr>
        <p:spPr>
          <a:xfrm>
            <a:off x="5151730" y="2974071"/>
            <a:ext cx="1743928" cy="953372"/>
          </a:xfrm>
          <a:prstGeom prst="rect">
            <a:avLst/>
          </a:prstGeom>
          <a:noFill/>
        </p:spPr>
        <p:txBody>
          <a:bodyPr wrap="square" lIns="179233" tIns="143387" rIns="179233" bIns="143387" rtlCol="0">
            <a:spAutoFit/>
          </a:bodyPr>
          <a:lstStyle/>
          <a:p>
            <a:pPr algn="ctr" defTabSz="710708">
              <a:spcBef>
                <a:spcPct val="0"/>
              </a:spcBef>
              <a:spcAft>
                <a:spcPct val="35000"/>
              </a:spcAft>
              <a:defRPr/>
            </a:pPr>
            <a:r>
              <a:rPr lang="en-US" sz="4313" b="1" spc="-29" dirty="0">
                <a:latin typeface="Segoe UI Semilight" panose="020B0402040204020203" pitchFamily="34" charset="0"/>
                <a:cs typeface="Segoe UI Semilight" panose="020B0402040204020203" pitchFamily="34" charset="0"/>
              </a:rPr>
              <a:t>+</a:t>
            </a:r>
          </a:p>
        </p:txBody>
      </p:sp>
      <p:cxnSp>
        <p:nvCxnSpPr>
          <p:cNvPr id="282" name="Straight Connector 281"/>
          <p:cNvCxnSpPr/>
          <p:nvPr/>
        </p:nvCxnSpPr>
        <p:spPr>
          <a:xfrm>
            <a:off x="2783754" y="3767490"/>
            <a:ext cx="1720235"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825757" y="2103712"/>
            <a:ext cx="601528" cy="47587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3" name="TextBox 2"/>
          <p:cNvSpPr txBox="1"/>
          <p:nvPr/>
        </p:nvSpPr>
        <p:spPr>
          <a:xfrm>
            <a:off x="1663423" y="2015644"/>
            <a:ext cx="1131318" cy="778622"/>
          </a:xfrm>
          <a:prstGeom prst="rect">
            <a:avLst/>
          </a:prstGeom>
          <a:noFill/>
        </p:spPr>
        <p:txBody>
          <a:bodyPr wrap="square" lIns="179233" tIns="143387" rIns="179233" bIns="143387" rtlCol="0">
            <a:spAutoFit/>
          </a:bodyPr>
          <a:lstStyle/>
          <a:p>
            <a:pPr defTabSz="914165">
              <a:lnSpc>
                <a:spcPct val="90000"/>
              </a:lnSpc>
              <a:spcAft>
                <a:spcPts val="588"/>
              </a:spcAft>
              <a:defRPr/>
            </a:pPr>
            <a:r>
              <a:rPr lang="en-US" sz="1766" spc="-29" dirty="0">
                <a:latin typeface="Segoe UI Semilight" panose="020B0402040204020203" pitchFamily="34" charset="0"/>
                <a:cs typeface="Segoe UI Semilight" panose="020B0402040204020203" pitchFamily="34" charset="0"/>
              </a:rPr>
              <a:t>Data Sources</a:t>
            </a:r>
          </a:p>
        </p:txBody>
      </p:sp>
      <p:sp>
        <p:nvSpPr>
          <p:cNvPr id="106" name="TextBox 105"/>
          <p:cNvSpPr txBox="1"/>
          <p:nvPr/>
        </p:nvSpPr>
        <p:spPr>
          <a:xfrm>
            <a:off x="1697453" y="3486192"/>
            <a:ext cx="1131318"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905019" y="3451357"/>
            <a:ext cx="443010" cy="632271"/>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110" name="TextBox 109"/>
          <p:cNvSpPr txBox="1"/>
          <p:nvPr/>
        </p:nvSpPr>
        <p:spPr>
          <a:xfrm>
            <a:off x="1708800" y="4651572"/>
            <a:ext cx="1415327" cy="1023146"/>
          </a:xfrm>
          <a:prstGeom prst="rect">
            <a:avLst/>
          </a:prstGeom>
          <a:noFill/>
        </p:spPr>
        <p:txBody>
          <a:bodyPr wrap="square" lIns="179233" tIns="143387" rIns="179233" bIns="143387" rtlCol="0">
            <a:spAutoFit/>
          </a:bodyPr>
          <a:lstStyle/>
          <a:p>
            <a:pPr defTabSz="914165">
              <a:lnSpc>
                <a:spcPct val="90000"/>
              </a:lnSpc>
              <a:spcBef>
                <a:spcPct val="0"/>
              </a:spcBef>
              <a:defRPr/>
            </a:pPr>
            <a:r>
              <a:rPr lang="en-US" sz="1766" spc="-29" dirty="0">
                <a:latin typeface="Segoe UI Semilight" panose="020B0402040204020203" pitchFamily="34" charset="0"/>
                <a:cs typeface="Segoe UI Semilight" panose="020B0402040204020203" pitchFamily="34" charset="0"/>
              </a:rPr>
              <a:t>Sensors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and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devices</a:t>
            </a:r>
          </a:p>
        </p:txBody>
      </p:sp>
      <p:sp>
        <p:nvSpPr>
          <p:cNvPr id="42" name="Title 1"/>
          <p:cNvSpPr txBox="1">
            <a:spLocks/>
          </p:cNvSpPr>
          <p:nvPr/>
        </p:nvSpPr>
        <p:spPr>
          <a:xfrm>
            <a:off x="536926" y="289960"/>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516">
              <a:defRPr/>
            </a:pPr>
            <a:endParaRPr lang="en-US" sz="4705" dirty="0">
              <a:solidFill>
                <a:srgbClr val="FFFFFF"/>
              </a:solidFill>
              <a:latin typeface="Segoe UI Light"/>
            </a:endParaRPr>
          </a:p>
        </p:txBody>
      </p:sp>
      <p:sp>
        <p:nvSpPr>
          <p:cNvPr id="4" name="Title 3"/>
          <p:cNvSpPr>
            <a:spLocks noGrp="1"/>
          </p:cNvSpPr>
          <p:nvPr>
            <p:ph type="title"/>
          </p:nvPr>
        </p:nvSpPr>
        <p:spPr/>
        <p:txBody>
          <a:bodyPr/>
          <a:lstStyle/>
          <a:p>
            <a:pPr lvl="0"/>
            <a:r>
              <a:rPr lang="en-US" dirty="0"/>
              <a:t>Microsoft R Server family</a:t>
            </a:r>
            <a:br>
              <a:rPr lang="en-US" dirty="0"/>
            </a:br>
            <a:endParaRPr lang="en-US" dirty="0"/>
          </a:p>
        </p:txBody>
      </p:sp>
      <p:sp>
        <p:nvSpPr>
          <p:cNvPr id="8" name="Text Placeholder 7"/>
          <p:cNvSpPr>
            <a:spLocks noGrp="1"/>
          </p:cNvSpPr>
          <p:nvPr>
            <p:ph type="body" sz="quarter" idx="11"/>
          </p:nvPr>
        </p:nvSpPr>
        <p:spPr/>
        <p:txBody>
          <a:bodyPr/>
          <a:lstStyle/>
          <a:p>
            <a:r>
              <a:rPr lang="en-US" dirty="0"/>
              <a:t>From Data To Action On Premises</a:t>
            </a:r>
          </a:p>
        </p:txBody>
      </p:sp>
      <p:grpSp>
        <p:nvGrpSpPr>
          <p:cNvPr id="7" name="Group 6"/>
          <p:cNvGrpSpPr/>
          <p:nvPr/>
        </p:nvGrpSpPr>
        <p:grpSpPr>
          <a:xfrm>
            <a:off x="1879719" y="5952157"/>
            <a:ext cx="8486271" cy="366380"/>
            <a:chOff x="1917410" y="6071041"/>
            <a:chExt cx="8656439" cy="373729"/>
          </a:xfrm>
        </p:grpSpPr>
        <p:sp>
          <p:nvSpPr>
            <p:cNvPr id="21" name="Rectangle 20"/>
            <p:cNvSpPr/>
            <p:nvPr/>
          </p:nvSpPr>
          <p:spPr>
            <a:xfrm>
              <a:off x="5326790" y="6071041"/>
              <a:ext cx="1576393"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INTELLIGENCE</a:t>
              </a:r>
            </a:p>
          </p:txBody>
        </p:sp>
        <p:sp>
          <p:nvSpPr>
            <p:cNvPr id="46" name="Rectangle 45"/>
            <p:cNvSpPr/>
            <p:nvPr/>
          </p:nvSpPr>
          <p:spPr>
            <a:xfrm>
              <a:off x="1917410" y="6075308"/>
              <a:ext cx="705450"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DATA</a:t>
              </a:r>
            </a:p>
          </p:txBody>
        </p:sp>
        <p:sp>
          <p:nvSpPr>
            <p:cNvPr id="47" name="Right Arrow 46"/>
            <p:cNvSpPr/>
            <p:nvPr/>
          </p:nvSpPr>
          <p:spPr bwMode="auto">
            <a:xfrm>
              <a:off x="2839573" y="6118075"/>
              <a:ext cx="2435269" cy="25958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48" name="Rectangle 47"/>
            <p:cNvSpPr/>
            <p:nvPr/>
          </p:nvSpPr>
          <p:spPr>
            <a:xfrm>
              <a:off x="9604160" y="6071041"/>
              <a:ext cx="969689"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ACTION</a:t>
              </a:r>
            </a:p>
          </p:txBody>
        </p:sp>
        <p:sp>
          <p:nvSpPr>
            <p:cNvPr id="49" name="Right Arrow 48"/>
            <p:cNvSpPr/>
            <p:nvPr/>
          </p:nvSpPr>
          <p:spPr bwMode="auto">
            <a:xfrm>
              <a:off x="6970896" y="6110723"/>
              <a:ext cx="2435267" cy="2595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grpSp>
      <p:sp>
        <p:nvSpPr>
          <p:cNvPr id="65" name="Freeform 64"/>
          <p:cNvSpPr/>
          <p:nvPr/>
        </p:nvSpPr>
        <p:spPr bwMode="auto">
          <a:xfrm flipH="1">
            <a:off x="7849085" y="2318076"/>
            <a:ext cx="450748"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grpSp>
        <p:nvGrpSpPr>
          <p:cNvPr id="2" name="Group 1"/>
          <p:cNvGrpSpPr/>
          <p:nvPr/>
        </p:nvGrpSpPr>
        <p:grpSpPr>
          <a:xfrm>
            <a:off x="8259606" y="1884875"/>
            <a:ext cx="1075710" cy="1075430"/>
            <a:chOff x="8166522" y="505019"/>
            <a:chExt cx="1097280" cy="1096995"/>
          </a:xfrm>
        </p:grpSpPr>
        <p:sp>
          <p:nvSpPr>
            <p:cNvPr id="55" name="Oval 2"/>
            <p:cNvSpPr>
              <a:spLocks noChangeAspect="1"/>
            </p:cNvSpPr>
            <p:nvPr/>
          </p:nvSpPr>
          <p:spPr bwMode="auto">
            <a:xfrm>
              <a:off x="8166522" y="505019"/>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50" name="Freeform 5"/>
            <p:cNvSpPr>
              <a:spLocks noEditPoints="1"/>
            </p:cNvSpPr>
            <p:nvPr/>
          </p:nvSpPr>
          <p:spPr bwMode="auto">
            <a:xfrm>
              <a:off x="8446981" y="834434"/>
              <a:ext cx="536362" cy="43816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499"/>
              <a:endParaRPr lang="en-US" sz="1730" dirty="0"/>
            </a:p>
          </p:txBody>
        </p:sp>
      </p:grpSp>
      <p:sp>
        <p:nvSpPr>
          <p:cNvPr id="66" name="Freeform 16"/>
          <p:cNvSpPr>
            <a:spLocks noChangeAspect="1" noEditPoints="1"/>
          </p:cNvSpPr>
          <p:nvPr/>
        </p:nvSpPr>
        <p:spPr bwMode="auto">
          <a:xfrm>
            <a:off x="861679" y="4952726"/>
            <a:ext cx="565609" cy="520072"/>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341"/>
            <a:endParaRPr lang="en-US" sz="1454"/>
          </a:p>
        </p:txBody>
      </p:sp>
      <p:sp>
        <p:nvSpPr>
          <p:cNvPr id="67" name="TextBox 66"/>
          <p:cNvSpPr txBox="1"/>
          <p:nvPr/>
        </p:nvSpPr>
        <p:spPr>
          <a:xfrm>
            <a:off x="9452274" y="4758868"/>
            <a:ext cx="1788687" cy="778622"/>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Automated Systems</a:t>
            </a:r>
          </a:p>
        </p:txBody>
      </p:sp>
      <p:sp>
        <p:nvSpPr>
          <p:cNvPr id="68" name="Oval 2"/>
          <p:cNvSpPr>
            <a:spLocks noChangeAspect="1"/>
          </p:cNvSpPr>
          <p:nvPr/>
        </p:nvSpPr>
        <p:spPr bwMode="auto">
          <a:xfrm>
            <a:off x="8259606" y="4632276"/>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69" name="Group 68"/>
          <p:cNvGrpSpPr/>
          <p:nvPr/>
        </p:nvGrpSpPr>
        <p:grpSpPr>
          <a:xfrm>
            <a:off x="8577350" y="4779013"/>
            <a:ext cx="493740" cy="767884"/>
            <a:chOff x="8597110" y="4718972"/>
            <a:chExt cx="361215" cy="561776"/>
          </a:xfrm>
        </p:grpSpPr>
        <p:sp>
          <p:nvSpPr>
            <p:cNvPr id="7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grpSp>
      <p:grpSp>
        <p:nvGrpSpPr>
          <p:cNvPr id="5" name="Group 4"/>
          <p:cNvGrpSpPr/>
          <p:nvPr/>
        </p:nvGrpSpPr>
        <p:grpSpPr>
          <a:xfrm>
            <a:off x="3943165" y="3805127"/>
            <a:ext cx="3905921" cy="1729348"/>
            <a:chOff x="4022230" y="3880932"/>
            <a:chExt cx="3984243" cy="1764025"/>
          </a:xfrm>
        </p:grpSpPr>
        <p:sp>
          <p:nvSpPr>
            <p:cNvPr id="108" name="Freeform 539"/>
            <p:cNvSpPr>
              <a:spLocks noChangeAspect="1"/>
            </p:cNvSpPr>
            <p:nvPr/>
          </p:nvSpPr>
          <p:spPr bwMode="auto">
            <a:xfrm>
              <a:off x="5194276" y="3880932"/>
              <a:ext cx="1153710" cy="6342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dirty="0">
                <a:latin typeface="Segoe UI"/>
              </a:endParaRPr>
            </a:p>
          </p:txBody>
        </p:sp>
        <p:grpSp>
          <p:nvGrpSpPr>
            <p:cNvPr id="109" name="Group 108"/>
            <p:cNvGrpSpPr/>
            <p:nvPr/>
          </p:nvGrpSpPr>
          <p:grpSpPr>
            <a:xfrm>
              <a:off x="6105696" y="4252068"/>
              <a:ext cx="729991" cy="845763"/>
              <a:chOff x="5394326" y="4936834"/>
              <a:chExt cx="720725" cy="835025"/>
            </a:xfrm>
            <a:solidFill>
              <a:schemeClr val="tx1"/>
            </a:solidFill>
          </p:grpSpPr>
          <p:sp>
            <p:nvSpPr>
              <p:cNvPr id="111"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sp>
            <p:nvSpPr>
              <p:cNvPr id="112"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grpSp>
        <p:sp>
          <p:nvSpPr>
            <p:cNvPr id="114" name="TextBox 113"/>
            <p:cNvSpPr txBox="1"/>
            <p:nvPr/>
          </p:nvSpPr>
          <p:spPr>
            <a:xfrm>
              <a:off x="4022230" y="5176730"/>
              <a:ext cx="3984243" cy="468227"/>
            </a:xfrm>
            <a:prstGeom prst="rect">
              <a:avLst/>
            </a:prstGeom>
            <a:noFill/>
          </p:spPr>
          <p:txBody>
            <a:bodyPr wrap="square" lIns="179233" tIns="89642" rIns="179233" bIns="143387" rtlCol="0">
              <a:spAutoFit/>
            </a:bodyPr>
            <a:lstStyle/>
            <a:p>
              <a:pPr algn="ctr" defTabSz="710708">
                <a:spcBef>
                  <a:spcPct val="0"/>
                </a:spcBef>
                <a:spcAft>
                  <a:spcPct val="35000"/>
                </a:spcAft>
                <a:defRPr/>
              </a:pPr>
              <a:r>
                <a:rPr lang="en-US" sz="1454" spc="-29" dirty="0">
                  <a:latin typeface="Segoe UI Semilight" panose="020B0402040204020203" pitchFamily="34" charset="0"/>
                  <a:cs typeface="Segoe UI Semilight" panose="020B0402040204020203" pitchFamily="34" charset="0"/>
                </a:rPr>
                <a:t>Microsoft R Server &amp; SQL R Services</a:t>
              </a:r>
            </a:p>
          </p:txBody>
        </p:sp>
      </p:grpSp>
      <p:sp>
        <p:nvSpPr>
          <p:cNvPr id="115" name="TextBox 114"/>
          <p:cNvSpPr txBox="1"/>
          <p:nvPr/>
        </p:nvSpPr>
        <p:spPr>
          <a:xfrm>
            <a:off x="9455107" y="3478793"/>
            <a:ext cx="1089902" cy="489242"/>
          </a:xfrm>
          <a:prstGeom prst="rect">
            <a:avLst/>
          </a:prstGeom>
          <a:noFill/>
          <a:ln>
            <a:noFill/>
          </a:ln>
        </p:spPr>
        <p:txBody>
          <a:bodyPr wrap="square" lIns="182828" tIns="146263" rIns="182828" bIns="146263" rtlCol="0">
            <a:spAutoFit/>
          </a:bodyPr>
          <a:lstStyle/>
          <a:p>
            <a:pPr defTabSz="932536">
              <a:lnSpc>
                <a:spcPct val="90000"/>
              </a:lnSpc>
              <a:spcBef>
                <a:spcPct val="0"/>
              </a:spcBef>
              <a:spcAft>
                <a:spcPts val="600"/>
              </a:spcAft>
              <a:defRPr/>
            </a:pPr>
            <a:r>
              <a:rPr lang="en-US" sz="1400" kern="0" spc="-30" dirty="0">
                <a:latin typeface="Segoe UI Semilight" panose="020B0402040204020203" pitchFamily="34" charset="0"/>
                <a:cs typeface="Segoe UI Semilight" panose="020B0402040204020203" pitchFamily="34" charset="0"/>
              </a:rPr>
              <a:t>Apps</a:t>
            </a:r>
          </a:p>
        </p:txBody>
      </p:sp>
      <p:sp>
        <p:nvSpPr>
          <p:cNvPr id="121" name="Oval 2"/>
          <p:cNvSpPr>
            <a:spLocks noChangeAspect="1"/>
          </p:cNvSpPr>
          <p:nvPr/>
        </p:nvSpPr>
        <p:spPr bwMode="auto">
          <a:xfrm>
            <a:off x="8299830" y="3242348"/>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116" name="Group 115"/>
          <p:cNvGrpSpPr/>
          <p:nvPr/>
        </p:nvGrpSpPr>
        <p:grpSpPr>
          <a:xfrm>
            <a:off x="8554379" y="3556481"/>
            <a:ext cx="598491" cy="462940"/>
            <a:chOff x="5007615" y="2323753"/>
            <a:chExt cx="649029" cy="502032"/>
          </a:xfrm>
          <a:solidFill>
            <a:schemeClr val="tx1"/>
          </a:solidFill>
        </p:grpSpPr>
        <p:sp>
          <p:nvSpPr>
            <p:cNvPr id="117" name="Freeform 116"/>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sp>
          <p:nvSpPr>
            <p:cNvPr id="118" name="Freeform 117"/>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w="9525">
              <a:noFill/>
              <a:round/>
              <a:headEnd/>
              <a:tailEnd/>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grpSp>
      <p:grpSp>
        <p:nvGrpSpPr>
          <p:cNvPr id="6" name="Group 5"/>
          <p:cNvGrpSpPr/>
          <p:nvPr/>
        </p:nvGrpSpPr>
        <p:grpSpPr>
          <a:xfrm>
            <a:off x="4398070" y="1568777"/>
            <a:ext cx="3148190" cy="1795164"/>
            <a:chOff x="4486257" y="1599735"/>
            <a:chExt cx="3211319" cy="1831162"/>
          </a:xfrm>
        </p:grpSpPr>
        <p:sp>
          <p:nvSpPr>
            <p:cNvPr id="16" name="Freeform 5"/>
            <p:cNvSpPr>
              <a:spLocks noEditPoints="1"/>
            </p:cNvSpPr>
            <p:nvPr/>
          </p:nvSpPr>
          <p:spPr bwMode="auto">
            <a:xfrm>
              <a:off x="5981159" y="1973698"/>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sp>
          <p:nvSpPr>
            <p:cNvPr id="45" name="Freeform 5"/>
            <p:cNvSpPr>
              <a:spLocks noEditPoints="1"/>
            </p:cNvSpPr>
            <p:nvPr/>
          </p:nvSpPr>
          <p:spPr bwMode="auto">
            <a:xfrm>
              <a:off x="5962198" y="1928533"/>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grpSp>
          <p:nvGrpSpPr>
            <p:cNvPr id="124" name="Group 123"/>
            <p:cNvGrpSpPr/>
            <p:nvPr/>
          </p:nvGrpSpPr>
          <p:grpSpPr>
            <a:xfrm>
              <a:off x="4486257" y="1599735"/>
              <a:ext cx="3211319" cy="1831162"/>
              <a:chOff x="3170554" y="2340030"/>
              <a:chExt cx="6054818" cy="3452586"/>
            </a:xfrm>
          </p:grpSpPr>
          <p:grpSp>
            <p:nvGrpSpPr>
              <p:cNvPr id="125" name="Group 124"/>
              <p:cNvGrpSpPr/>
              <p:nvPr/>
            </p:nvGrpSpPr>
            <p:grpSpPr>
              <a:xfrm>
                <a:off x="7957731" y="3260267"/>
                <a:ext cx="318964" cy="186197"/>
                <a:chOff x="-4411663" y="4275138"/>
                <a:chExt cx="312738" cy="182563"/>
              </a:xfrm>
              <a:solidFill>
                <a:schemeClr val="accent1">
                  <a:lumMod val="60000"/>
                  <a:lumOff val="40000"/>
                </a:schemeClr>
              </a:solidFill>
            </p:grpSpPr>
            <p:sp>
              <p:nvSpPr>
                <p:cNvPr id="151"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w="38100">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2"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sp>
            <p:nvSpPr>
              <p:cNvPr id="126" name="Freeform 539"/>
              <p:cNvSpPr>
                <a:spLocks noChangeAspect="1"/>
              </p:cNvSpPr>
              <p:nvPr/>
            </p:nvSpPr>
            <p:spPr bwMode="auto">
              <a:xfrm>
                <a:off x="4179135" y="2553436"/>
                <a:ext cx="4019002" cy="2209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2"/>
              </a:solidFill>
              <a:ln w="28575">
                <a:solidFill>
                  <a:schemeClr val="bg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7" name="TextBox 126"/>
              <p:cNvSpPr txBox="1"/>
              <p:nvPr/>
            </p:nvSpPr>
            <p:spPr>
              <a:xfrm>
                <a:off x="3170554" y="4691766"/>
                <a:ext cx="6054818" cy="1100850"/>
              </a:xfrm>
              <a:prstGeom prst="rect">
                <a:avLst/>
              </a:prstGeom>
              <a:noFill/>
              <a:ln>
                <a:noFill/>
              </a:ln>
            </p:spPr>
            <p:txBody>
              <a:bodyPr wrap="square" lIns="182854" tIns="146284" rIns="182854" bIns="146284" rtlCol="0">
                <a:spAutoFit/>
              </a:bodyPr>
              <a:lstStyle/>
              <a:p>
                <a:pPr algn="ctr" defTabSz="914375">
                  <a:lnSpc>
                    <a:spcPct val="90000"/>
                  </a:lnSpc>
                  <a:defRPr/>
                </a:pPr>
                <a:r>
                  <a:rPr lang="en-US" sz="2000" kern="0" dirty="0">
                    <a:latin typeface="Segoe UI Light"/>
                  </a:rPr>
                  <a:t>Cortana Intelligence</a:t>
                </a:r>
              </a:p>
            </p:txBody>
          </p:sp>
          <p:sp>
            <p:nvSpPr>
              <p:cNvPr id="128" name="Freeform 539"/>
              <p:cNvSpPr>
                <a:spLocks noChangeAspect="1"/>
              </p:cNvSpPr>
              <p:nvPr/>
            </p:nvSpPr>
            <p:spPr bwMode="auto">
              <a:xfrm>
                <a:off x="4040834" y="2340030"/>
                <a:ext cx="817936" cy="4496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9" name="Freeform 539"/>
              <p:cNvSpPr>
                <a:spLocks noChangeAspect="1"/>
              </p:cNvSpPr>
              <p:nvPr/>
            </p:nvSpPr>
            <p:spPr bwMode="auto">
              <a:xfrm>
                <a:off x="3685888" y="4556296"/>
                <a:ext cx="461972" cy="2539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30" name="Freeform 539"/>
              <p:cNvSpPr>
                <a:spLocks noChangeAspect="1"/>
              </p:cNvSpPr>
              <p:nvPr/>
            </p:nvSpPr>
            <p:spPr bwMode="auto">
              <a:xfrm>
                <a:off x="7137913" y="2357024"/>
                <a:ext cx="546507" cy="30046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grpSp>
            <p:nvGrpSpPr>
              <p:cNvPr id="131" name="Group 130"/>
              <p:cNvGrpSpPr/>
              <p:nvPr/>
            </p:nvGrpSpPr>
            <p:grpSpPr>
              <a:xfrm>
                <a:off x="4599516" y="2795342"/>
                <a:ext cx="3174994" cy="1760525"/>
                <a:chOff x="4508874" y="2221077"/>
                <a:chExt cx="3113022" cy="1726163"/>
              </a:xfrm>
              <a:solidFill>
                <a:schemeClr val="bg2">
                  <a:lumMod val="75000"/>
                  <a:lumOff val="25000"/>
                </a:schemeClr>
              </a:solidFill>
            </p:grpSpPr>
            <p:sp>
              <p:nvSpPr>
                <p:cNvPr id="133"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4"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5" name="Freeform 14"/>
                <p:cNvSpPr>
                  <a:spLocks/>
                </p:cNvSpPr>
                <p:nvPr/>
              </p:nvSpPr>
              <p:spPr bwMode="auto">
                <a:xfrm>
                  <a:off x="6726775" y="3077438"/>
                  <a:ext cx="895121" cy="245887"/>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6"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7"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8"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9"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0"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1" name="Freeform 20"/>
                <p:cNvSpPr>
                  <a:spLocks noEditPoints="1"/>
                </p:cNvSpPr>
                <p:nvPr/>
              </p:nvSpPr>
              <p:spPr bwMode="auto">
                <a:xfrm>
                  <a:off x="7250038" y="2854567"/>
                  <a:ext cx="186533"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grpSp>
              <p:nvGrpSpPr>
                <p:cNvPr id="142" name="Group 141"/>
                <p:cNvGrpSpPr/>
                <p:nvPr/>
              </p:nvGrpSpPr>
              <p:grpSpPr>
                <a:xfrm>
                  <a:off x="5413104" y="2621197"/>
                  <a:ext cx="1326042" cy="1326043"/>
                  <a:chOff x="5413104" y="2598477"/>
                  <a:chExt cx="1326042" cy="1326043"/>
                </a:xfrm>
                <a:grpFill/>
              </p:grpSpPr>
              <p:sp>
                <p:nvSpPr>
                  <p:cNvPr id="143"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4"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5"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6"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7"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8"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9"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0" name="Oval 149"/>
                  <p:cNvSpPr/>
                  <p:nvPr/>
                </p:nvSpPr>
                <p:spPr bwMode="auto">
                  <a:xfrm>
                    <a:off x="5413104" y="2598477"/>
                    <a:ext cx="1326042" cy="1326043"/>
                  </a:xfrm>
                  <a:prstGeom prst="ellipse">
                    <a:avLst/>
                  </a:prstGeom>
                  <a:no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defRPr/>
                    </a:pPr>
                    <a:endParaRPr lang="en-US" sz="2400" kern="0" dirty="0" err="1">
                      <a:latin typeface="Segoe UI"/>
                      <a:ea typeface="Segoe UI" pitchFamily="34" charset="0"/>
                      <a:cs typeface="Segoe UI" pitchFamily="34" charset="0"/>
                    </a:endParaRPr>
                  </a:p>
                </p:txBody>
              </p:sp>
            </p:grpSp>
          </p:grpSp>
          <p:sp>
            <p:nvSpPr>
              <p:cNvPr id="132" name="Freeform 10"/>
              <p:cNvSpPr>
                <a:spLocks/>
              </p:cNvSpPr>
              <p:nvPr/>
            </p:nvSpPr>
            <p:spPr bwMode="auto">
              <a:xfrm>
                <a:off x="3852280" y="4071228"/>
                <a:ext cx="102005" cy="186198"/>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solidFill>
                <a:schemeClr val="accent1">
                  <a:lumMod val="60000"/>
                  <a:lumOff val="40000"/>
                </a:schemeClr>
              </a:solid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grpSp>
    </p:spTree>
    <p:extLst>
      <p:ext uri="{BB962C8B-B14F-4D97-AF65-F5344CB8AC3E}">
        <p14:creationId xmlns:p14="http://schemas.microsoft.com/office/powerpoint/2010/main" val="3084338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childTnLst>
                          </p:cTn>
                        </p:par>
                        <p:par>
                          <p:cTn id="11" fill="hold">
                            <p:stCondLst>
                              <p:cond delay="500"/>
                            </p:stCondLst>
                            <p:childTnLst>
                              <p:par>
                                <p:cTn id="12" presetID="64" presetClass="path" presetSubtype="0" accel="50000" decel="50000" fill="hold" nodeType="afterEffect">
                                  <p:stCondLst>
                                    <p:cond delay="0"/>
                                  </p:stCondLst>
                                  <p:childTnLst>
                                    <p:animMotion origin="layout" path="M -3.31631E-6 -1.10758E-6 L 0.00256 -0.14866 " pathEditMode="relative" rAng="0" ptsTypes="AA">
                                      <p:cBhvr>
                                        <p:cTn id="13" dur="1000" fill="hold"/>
                                        <p:tgtEl>
                                          <p:spTgt spid="5"/>
                                        </p:tgtEl>
                                        <p:attrNameLst>
                                          <p:attrName>ppt_x</p:attrName>
                                          <p:attrName>ppt_y</p:attrName>
                                        </p:attrNameLst>
                                      </p:cBhvr>
                                      <p:rCtr x="128" y="-7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6"/>
            <a:ext cx="11653523" cy="4255095"/>
          </a:xfrm>
        </p:spPr>
        <p:txBody>
          <a:bodyPr/>
          <a:lstStyle/>
          <a:p>
            <a:endParaRPr lang="en-US" dirty="0"/>
          </a:p>
          <a:p>
            <a:r>
              <a:rPr lang="en-US" dirty="0"/>
              <a:t>On a workstation, that means:</a:t>
            </a:r>
          </a:p>
          <a:p>
            <a:pPr lvl="1"/>
            <a:r>
              <a:rPr lang="en-US" dirty="0"/>
              <a:t>All available cores will be used for math operations and parallel processes</a:t>
            </a:r>
          </a:p>
          <a:p>
            <a:pPr lvl="1"/>
            <a:r>
              <a:rPr lang="en-US" dirty="0"/>
              <a:t>Hard drive capacity sets limit for data size, not RAM</a:t>
            </a:r>
          </a:p>
          <a:p>
            <a:pPr lvl="1"/>
            <a:endParaRPr lang="en-US" dirty="0"/>
          </a:p>
          <a:p>
            <a:pPr marL="336199" lvl="1" indent="0">
              <a:buNone/>
            </a:pPr>
            <a:endParaRPr lang="en-US" dirty="0"/>
          </a:p>
          <a:p>
            <a:r>
              <a:rPr lang="en-US" dirty="0"/>
              <a:t>On a cluster:</a:t>
            </a:r>
          </a:p>
          <a:p>
            <a:pPr lvl="1"/>
            <a:r>
              <a:rPr lang="en-US" dirty="0"/>
              <a:t>Parallel utilization of all available nodes</a:t>
            </a:r>
          </a:p>
          <a:p>
            <a:pPr lvl="1"/>
            <a:r>
              <a:rPr lang="en-US" dirty="0"/>
              <a:t>Distributed file systems like HDFS greatly expand possible data sizes</a:t>
            </a:r>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3367691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1669368"/>
          </a:xfrm>
        </p:spPr>
        <p:txBody>
          <a:bodyPr/>
          <a:lstStyle/>
          <a:p>
            <a:r>
              <a:rPr lang="en-US" dirty="0" err="1">
                <a:latin typeface="Consolas" charset="0"/>
                <a:ea typeface="Consolas" charset="0"/>
                <a:cs typeface="Consolas" charset="0"/>
              </a:rPr>
              <a:t>aka.ms</a:t>
            </a:r>
            <a:r>
              <a:rPr lang="en-US" dirty="0">
                <a:latin typeface="Consolas" charset="0"/>
                <a:ea typeface="Consolas" charset="0"/>
                <a:cs typeface="Consolas" charset="0"/>
              </a:rPr>
              <a:t>/mml-class</a:t>
            </a:r>
          </a:p>
          <a:p>
            <a:pPr lvl="1"/>
            <a:r>
              <a:rPr lang="en-US" dirty="0"/>
              <a:t>Course Repository</a:t>
            </a:r>
          </a:p>
          <a:p>
            <a:endParaRPr lang="en-US" dirty="0"/>
          </a:p>
        </p:txBody>
      </p:sp>
      <p:sp>
        <p:nvSpPr>
          <p:cNvPr id="3" name="Title 2"/>
          <p:cNvSpPr>
            <a:spLocks noGrp="1"/>
          </p:cNvSpPr>
          <p:nvPr>
            <p:ph type="title"/>
          </p:nvPr>
        </p:nvSpPr>
        <p:spPr>
          <a:xfrm>
            <a:off x="266922" y="289512"/>
            <a:ext cx="11655840" cy="899665"/>
          </a:xfrm>
        </p:spPr>
        <p:txBody>
          <a:bodyPr/>
          <a:lstStyle/>
          <a:p>
            <a:r>
              <a:rPr lang="en-US" dirty="0"/>
              <a:t>Where’s Waldo?</a:t>
            </a:r>
          </a:p>
        </p:txBody>
      </p:sp>
      <p:sp>
        <p:nvSpPr>
          <p:cNvPr id="4" name="TextBox 3"/>
          <p:cNvSpPr txBox="1"/>
          <p:nvPr/>
        </p:nvSpPr>
        <p:spPr>
          <a:xfrm>
            <a:off x="586596" y="2674189"/>
            <a:ext cx="5175849"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latin typeface="+mj-lt"/>
              </a:rPr>
              <a:t>Left Side:</a:t>
            </a:r>
          </a:p>
          <a:p>
            <a:pPr algn="ctr">
              <a:lnSpc>
                <a:spcPct val="90000"/>
              </a:lnSpc>
              <a:spcAft>
                <a:spcPts val="600"/>
              </a:spcAft>
            </a:pPr>
            <a:r>
              <a:rPr lang="en-US" sz="2400" b="1" dirty="0" err="1">
                <a:gradFill>
                  <a:gsLst>
                    <a:gs pos="2917">
                      <a:schemeClr val="tx1"/>
                    </a:gs>
                    <a:gs pos="30000">
                      <a:schemeClr val="tx1"/>
                    </a:gs>
                  </a:gsLst>
                  <a:lin ang="5400000" scaled="0"/>
                </a:gradFill>
                <a:latin typeface="Consolas" charset="0"/>
                <a:ea typeface="Consolas" charset="0"/>
                <a:cs typeface="Consolas" charset="0"/>
              </a:rPr>
              <a:t>aka.ms</a:t>
            </a:r>
            <a:r>
              <a:rPr lang="en-US" sz="2400" b="1" dirty="0">
                <a:gradFill>
                  <a:gsLst>
                    <a:gs pos="2917">
                      <a:schemeClr val="tx1"/>
                    </a:gs>
                    <a:gs pos="30000">
                      <a:schemeClr val="tx1"/>
                    </a:gs>
                  </a:gsLst>
                  <a:lin ang="5400000" scaled="0"/>
                </a:gradFill>
                <a:latin typeface="Consolas" charset="0"/>
                <a:ea typeface="Consolas" charset="0"/>
                <a:cs typeface="Consolas" charset="0"/>
              </a:rPr>
              <a:t>/</a:t>
            </a:r>
            <a:r>
              <a:rPr lang="en-US" sz="2400" b="1" dirty="0" err="1">
                <a:gradFill>
                  <a:gsLst>
                    <a:gs pos="2917">
                      <a:schemeClr val="tx1"/>
                    </a:gs>
                    <a:gs pos="30000">
                      <a:schemeClr val="tx1"/>
                    </a:gs>
                  </a:gsLst>
                  <a:lin ang="5400000" scaled="0"/>
                </a:gradFill>
                <a:latin typeface="Consolas" charset="0"/>
                <a:ea typeface="Consolas" charset="0"/>
                <a:cs typeface="Consolas" charset="0"/>
              </a:rPr>
              <a:t>earlml</a:t>
            </a:r>
            <a:endParaRPr lang="en-US" sz="2400" b="1" dirty="0">
              <a:gradFill>
                <a:gsLst>
                  <a:gs pos="2917">
                    <a:schemeClr val="tx1"/>
                  </a:gs>
                  <a:gs pos="30000">
                    <a:schemeClr val="tx1"/>
                  </a:gs>
                </a:gsLst>
                <a:lin ang="5400000" scaled="0"/>
              </a:gradFill>
              <a:latin typeface="Consolas" charset="0"/>
              <a:ea typeface="Consolas" charset="0"/>
              <a:cs typeface="Consolas" charset="0"/>
            </a:endParaRPr>
          </a:p>
        </p:txBody>
      </p:sp>
      <p:sp>
        <p:nvSpPr>
          <p:cNvPr id="5" name="TextBox 4"/>
          <p:cNvSpPr txBox="1"/>
          <p:nvPr/>
        </p:nvSpPr>
        <p:spPr>
          <a:xfrm>
            <a:off x="6254679" y="2674188"/>
            <a:ext cx="5175849"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latin typeface="+mj-lt"/>
              </a:rPr>
              <a:t>Right Side:</a:t>
            </a:r>
          </a:p>
          <a:p>
            <a:pPr algn="ctr">
              <a:lnSpc>
                <a:spcPct val="90000"/>
              </a:lnSpc>
              <a:spcAft>
                <a:spcPts val="600"/>
              </a:spcAft>
            </a:pPr>
            <a:r>
              <a:rPr lang="en-US" sz="2400" b="1" dirty="0" err="1">
                <a:gradFill>
                  <a:gsLst>
                    <a:gs pos="2917">
                      <a:schemeClr val="tx1"/>
                    </a:gs>
                    <a:gs pos="30000">
                      <a:schemeClr val="tx1"/>
                    </a:gs>
                  </a:gsLst>
                  <a:lin ang="5400000" scaled="0"/>
                </a:gradFill>
                <a:latin typeface="Consolas" charset="0"/>
                <a:ea typeface="Consolas" charset="0"/>
                <a:cs typeface="Consolas" charset="0"/>
              </a:rPr>
              <a:t>aka.ms</a:t>
            </a:r>
            <a:r>
              <a:rPr lang="en-US" sz="2400" b="1" dirty="0">
                <a:gradFill>
                  <a:gsLst>
                    <a:gs pos="2917">
                      <a:schemeClr val="tx1"/>
                    </a:gs>
                    <a:gs pos="30000">
                      <a:schemeClr val="tx1"/>
                    </a:gs>
                  </a:gsLst>
                  <a:lin ang="5400000" scaled="0"/>
                </a:gradFill>
                <a:latin typeface="Consolas" charset="0"/>
                <a:ea typeface="Consolas" charset="0"/>
                <a:cs typeface="Consolas" charset="0"/>
              </a:rPr>
              <a:t>/earlml2</a:t>
            </a:r>
          </a:p>
        </p:txBody>
      </p:sp>
      <p:cxnSp>
        <p:nvCxnSpPr>
          <p:cNvPr id="7" name="Straight Connector 6"/>
          <p:cNvCxnSpPr/>
          <p:nvPr/>
        </p:nvCxnSpPr>
        <p:spPr>
          <a:xfrm>
            <a:off x="5930925" y="2858545"/>
            <a:ext cx="51758" cy="3830128"/>
          </a:xfrm>
          <a:prstGeom prst="line">
            <a:avLst/>
          </a:prstGeom>
          <a:ln w="539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90580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7"/>
            <a:ext cx="11653523" cy="5440125"/>
          </a:xfrm>
        </p:spPr>
        <p:txBody>
          <a:bodyPr/>
          <a:lstStyle/>
          <a:p>
            <a:endParaRPr lang="en-US" dirty="0"/>
          </a:p>
          <a:p>
            <a:pPr marL="0" indent="0">
              <a:buNone/>
            </a:pPr>
            <a:r>
              <a:rPr lang="en-US" dirty="0"/>
              <a:t>Code written on a workstation will run on a cluster by tweaking a single function call:</a:t>
            </a:r>
          </a:p>
          <a:p>
            <a:pPr marL="0" indent="0">
              <a:buNone/>
            </a:pPr>
            <a:endParaRPr lang="en-US" dirty="0"/>
          </a:p>
          <a:p>
            <a:pPr marL="0" indent="0">
              <a:buNone/>
            </a:pPr>
            <a:r>
              <a:rPr lang="en-US" sz="2941" dirty="0">
                <a:latin typeface="Consolas" panose="020B0609020204030204" pitchFamily="49" charset="0"/>
              </a:rPr>
              <a:t># Use your local computer: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LocalParallel</a:t>
            </a:r>
            <a:r>
              <a:rPr lang="en-US" sz="2941" dirty="0">
                <a:latin typeface="Consolas" panose="020B0609020204030204" pitchFamily="49" charset="0"/>
              </a:rPr>
              <a:t>() )</a:t>
            </a:r>
          </a:p>
          <a:p>
            <a:pPr marL="0" indent="0">
              <a:buNone/>
            </a:pPr>
            <a:endParaRPr lang="en-US" sz="2941" dirty="0">
              <a:latin typeface="Consolas" panose="020B0609020204030204" pitchFamily="49" charset="0"/>
            </a:endParaRPr>
          </a:p>
          <a:p>
            <a:pPr marL="0" indent="0">
              <a:buNone/>
            </a:pPr>
            <a:r>
              <a:rPr lang="en-US" sz="2941" dirty="0">
                <a:latin typeface="Consolas" panose="020B0609020204030204" pitchFamily="49" charset="0"/>
              </a:rPr>
              <a:t># Switch to your cluster: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RxSpark</a:t>
            </a:r>
            <a:r>
              <a:rPr lang="en-US" sz="2941" dirty="0">
                <a:latin typeface="Consolas" panose="020B0609020204030204" pitchFamily="49" charset="0"/>
              </a:rPr>
              <a:t>(...) )</a:t>
            </a:r>
          </a:p>
          <a:p>
            <a:pPr marL="0" indent="0">
              <a:buNone/>
            </a:pPr>
            <a:endParaRPr lang="en-US" dirty="0"/>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376287749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50"/>
          <p:cNvSpPr>
            <a:spLocks noGrp="1"/>
          </p:cNvSpPr>
          <p:nvPr>
            <p:ph type="body" sz="quarter" idx="10"/>
          </p:nvPr>
        </p:nvSpPr>
        <p:spPr>
          <a:xfrm>
            <a:off x="269239" y="1189495"/>
            <a:ext cx="11653523" cy="4553553"/>
          </a:xfrm>
        </p:spPr>
        <p:txBody>
          <a:bodyPr/>
          <a:lstStyle/>
          <a:p>
            <a:endParaRPr lang="en-US" dirty="0"/>
          </a:p>
          <a:p>
            <a:pPr marL="0" indent="0">
              <a:buNone/>
            </a:pPr>
            <a:r>
              <a:rPr lang="en-US" dirty="0"/>
              <a:t>Parallel External Memory Algorithms (PEMAs)</a:t>
            </a:r>
          </a:p>
          <a:p>
            <a:pPr lvl="1"/>
            <a:endParaRPr lang="en-US" dirty="0"/>
          </a:p>
          <a:p>
            <a:pPr marL="728432" indent="-728432">
              <a:buFont typeface="+mj-lt"/>
              <a:buAutoNum type="arabicPeriod"/>
            </a:pPr>
            <a:r>
              <a:rPr lang="en-US" sz="3333" dirty="0"/>
              <a:t>A chunk/subset of data is extracted from the main dataset</a:t>
            </a:r>
          </a:p>
          <a:p>
            <a:pPr lvl="1"/>
            <a:endParaRPr lang="en-US" dirty="0"/>
          </a:p>
          <a:p>
            <a:pPr marL="728432" indent="-728432">
              <a:buFont typeface="+mj-lt"/>
              <a:buAutoNum type="arabicPeriod"/>
            </a:pPr>
            <a:r>
              <a:rPr lang="en-US" sz="3333" dirty="0"/>
              <a:t>An intermediate result is calculated from that chunk of data</a:t>
            </a:r>
          </a:p>
          <a:p>
            <a:pPr lvl="1"/>
            <a:endParaRPr lang="en-US" dirty="0"/>
          </a:p>
          <a:p>
            <a:pPr marL="728432" indent="-728432">
              <a:buFont typeface="+mj-lt"/>
              <a:buAutoNum type="arabicPeriod"/>
            </a:pPr>
            <a:r>
              <a:rPr lang="en-US" sz="3333" dirty="0"/>
              <a:t>The intermediate results are combined into a final dataset</a:t>
            </a:r>
          </a:p>
          <a:p>
            <a:pPr marL="336199" lvl="1" indent="0">
              <a:buNone/>
            </a:pPr>
            <a:endParaRPr lang="en-US" dirty="0"/>
          </a:p>
        </p:txBody>
      </p:sp>
      <p:sp>
        <p:nvSpPr>
          <p:cNvPr id="3" name="Title 2"/>
          <p:cNvSpPr>
            <a:spLocks noGrp="1"/>
          </p:cNvSpPr>
          <p:nvPr>
            <p:ph type="title"/>
          </p:nvPr>
        </p:nvSpPr>
        <p:spPr/>
        <p:txBody>
          <a:bodyPr/>
          <a:lstStyle/>
          <a:p>
            <a:r>
              <a:rPr lang="en-US" dirty="0"/>
              <a:t>How MRS Works</a:t>
            </a:r>
          </a:p>
        </p:txBody>
      </p:sp>
    </p:spTree>
    <p:extLst>
      <p:ext uri="{BB962C8B-B14F-4D97-AF65-F5344CB8AC3E}">
        <p14:creationId xmlns:p14="http://schemas.microsoft.com/office/powerpoint/2010/main" val="2117052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923702" y="1285007"/>
            <a:ext cx="5995716" cy="2982833"/>
          </a:xfrm>
          <a:prstGeom prst="roundRect">
            <a:avLst>
              <a:gd name="adj" fmla="val 6390"/>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US" sz="2354" dirty="0" err="1">
              <a:solidFill>
                <a:schemeClr val="bg1"/>
              </a:solidFill>
              <a:ea typeface="Segoe UI" pitchFamily="34" charset="0"/>
              <a:cs typeface="Segoe UI" pitchFamily="34" charset="0"/>
            </a:endParaRPr>
          </a:p>
        </p:txBody>
      </p:sp>
      <p:pic>
        <p:nvPicPr>
          <p:cNvPr id="79875" name="Picture 7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3008" y="375627"/>
            <a:ext cx="4452203" cy="6762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876" name="Title 1"/>
          <p:cNvSpPr>
            <a:spLocks noGrp="1"/>
          </p:cNvSpPr>
          <p:nvPr>
            <p:ph type="title"/>
          </p:nvPr>
        </p:nvSpPr>
        <p:spPr>
          <a:xfrm>
            <a:off x="107670" y="219806"/>
            <a:ext cx="12083466" cy="899409"/>
          </a:xfrm>
        </p:spPr>
        <p:txBody>
          <a:bodyPr vert="horz" wrap="square" lIns="143408" tIns="89630" rIns="143408" bIns="89630" rtlCol="0" anchor="t">
            <a:noAutofit/>
          </a:bodyPr>
          <a:lstStyle/>
          <a:p>
            <a:r>
              <a:rPr lang="en-US" sz="4313" dirty="0">
                <a:solidFill>
                  <a:schemeClr val="tx1">
                    <a:lumMod val="65000"/>
                    <a:lumOff val="35000"/>
                  </a:schemeClr>
                </a:solidFill>
                <a:latin typeface="Segoe UI Light" panose="020B0502040204020203" pitchFamily="34" charset="0"/>
                <a:cs typeface="Segoe UI Light" panose="020B0502040204020203" pitchFamily="34" charset="0"/>
              </a:rPr>
              <a:t>How Does Remote Compute Context Work?</a:t>
            </a:r>
          </a:p>
        </p:txBody>
      </p:sp>
      <p:sp>
        <p:nvSpPr>
          <p:cNvPr id="56" name="Rectangle 55"/>
          <p:cNvSpPr/>
          <p:nvPr/>
        </p:nvSpPr>
        <p:spPr bwMode="auto">
          <a:xfrm>
            <a:off x="6603860" y="2493681"/>
            <a:ext cx="1320426" cy="1015712"/>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866" dirty="0" err="1">
                <a:solidFill>
                  <a:schemeClr val="bg1"/>
                </a:solidFill>
              </a:rPr>
              <a:t>AlgorithmMaster</a:t>
            </a:r>
            <a:endParaRPr lang="en-US" sz="1866" dirty="0">
              <a:solidFill>
                <a:schemeClr val="bg1"/>
              </a:solidFill>
            </a:endParaRPr>
          </a:p>
        </p:txBody>
      </p:sp>
      <p:sp>
        <p:nvSpPr>
          <p:cNvPr id="50" name="Rectangle 49"/>
          <p:cNvSpPr/>
          <p:nvPr/>
        </p:nvSpPr>
        <p:spPr bwMode="auto">
          <a:xfrm>
            <a:off x="2696122" y="2636092"/>
            <a:ext cx="1220157" cy="613505"/>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Predictive Algorithm</a:t>
            </a:r>
          </a:p>
        </p:txBody>
      </p:sp>
      <p:grpSp>
        <p:nvGrpSpPr>
          <p:cNvPr id="51" name="Group 3"/>
          <p:cNvGrpSpPr>
            <a:grpSpLocks/>
          </p:cNvGrpSpPr>
          <p:nvPr/>
        </p:nvGrpSpPr>
        <p:grpSpPr bwMode="auto">
          <a:xfrm>
            <a:off x="1963315" y="2896412"/>
            <a:ext cx="728351" cy="173960"/>
            <a:chOff x="2657475" y="2876550"/>
            <a:chExt cx="1228725" cy="141288"/>
          </a:xfrm>
        </p:grpSpPr>
        <p:cxnSp>
          <p:nvCxnSpPr>
            <p:cNvPr id="52" name="Straight Arrow Connector 51"/>
            <p:cNvCxnSpPr/>
            <p:nvPr/>
          </p:nvCxnSpPr>
          <p:spPr>
            <a:xfrm>
              <a:off x="2666956" y="2876550"/>
              <a:ext cx="1219244"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7853922" y="1380743"/>
            <a:ext cx="4000424" cy="2651076"/>
            <a:chOff x="8011662" y="2002782"/>
            <a:chExt cx="4081220" cy="2704619"/>
          </a:xfrm>
        </p:grpSpPr>
        <p:grpSp>
          <p:nvGrpSpPr>
            <p:cNvPr id="25" name="Group 24"/>
            <p:cNvGrpSpPr/>
            <p:nvPr/>
          </p:nvGrpSpPr>
          <p:grpSpPr>
            <a:xfrm>
              <a:off x="8187066" y="2634111"/>
              <a:ext cx="3631588" cy="1762006"/>
              <a:chOff x="6248400" y="2190442"/>
              <a:chExt cx="2670528" cy="1295710"/>
            </a:xfrm>
          </p:grpSpPr>
          <p:pic>
            <p:nvPicPr>
              <p:cNvPr id="20" name="Picture 19"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63" name="Straight Arrow Connector 62"/>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9874"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990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7" name="Straight Arrow Connector 66"/>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8" name="Rectangle 57"/>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6" name="Rectangle 15"/>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7" name="Right Triangle 16"/>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3" name="Right Triangle 52"/>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102" name="Straight Arrow Connector 101"/>
              <p:cNvCxnSpPr/>
              <p:nvPr/>
            </p:nvCxnSpPr>
            <p:spPr>
              <a:xfrm flipH="1">
                <a:off x="6248400" y="2419352"/>
                <a:ext cx="304800" cy="228598"/>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flipV="1">
                <a:off x="6248400" y="29527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flipV="1">
                <a:off x="6248400" y="3257550"/>
                <a:ext cx="304800" cy="228602"/>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69" name="Rectangle 68"/>
            <p:cNvSpPr/>
            <p:nvPr/>
          </p:nvSpPr>
          <p:spPr bwMode="auto">
            <a:xfrm>
              <a:off x="10434921" y="2118387"/>
              <a:ext cx="1657961" cy="41449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Big</a:t>
              </a:r>
              <a:br>
                <a:rPr lang="en-US" sz="1866" dirty="0">
                  <a:solidFill>
                    <a:schemeClr val="bg1"/>
                  </a:solidFill>
                </a:rPr>
              </a:br>
              <a:r>
                <a:rPr lang="en-US" sz="1866" dirty="0">
                  <a:solidFill>
                    <a:schemeClr val="bg1"/>
                  </a:solidFill>
                </a:rPr>
                <a:t>Data</a:t>
              </a:r>
            </a:p>
          </p:txBody>
        </p:sp>
        <p:grpSp>
          <p:nvGrpSpPr>
            <p:cNvPr id="70" name="Group 69"/>
            <p:cNvGrpSpPr/>
            <p:nvPr/>
          </p:nvGrpSpPr>
          <p:grpSpPr>
            <a:xfrm>
              <a:off x="8808802" y="3359470"/>
              <a:ext cx="3009853" cy="622154"/>
              <a:chOff x="6705600" y="2190442"/>
              <a:chExt cx="2213328" cy="457508"/>
            </a:xfrm>
          </p:grpSpPr>
          <p:pic>
            <p:nvPicPr>
              <p:cNvPr id="71" name="Picture 70"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72" name="Straight Arrow Connector 71"/>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3"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5" name="Straight Arrow Connector 74"/>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7" name="Rectangle 76"/>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8" name="Rectangle 7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9" name="Right Triangle 7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0" name="Right Triangle 7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grpSp>
          <p:nvGrpSpPr>
            <p:cNvPr id="83" name="Group 82"/>
            <p:cNvGrpSpPr/>
            <p:nvPr/>
          </p:nvGrpSpPr>
          <p:grpSpPr>
            <a:xfrm>
              <a:off x="8808802" y="4085247"/>
              <a:ext cx="3009853" cy="622154"/>
              <a:chOff x="6705600" y="2190442"/>
              <a:chExt cx="2213328" cy="457508"/>
            </a:xfrm>
          </p:grpSpPr>
          <p:pic>
            <p:nvPicPr>
              <p:cNvPr id="84" name="Picture 83"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85" name="Straight Arrow Connector 84"/>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89"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3"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4" name="Straight Arrow Connector 93"/>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6" name="Rectangle 95"/>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8" name="Rectangle 9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9" name="Right Triangle 9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0" name="Right Triangle 9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sp>
          <p:nvSpPr>
            <p:cNvPr id="55" name="Rectangle 54"/>
            <p:cNvSpPr/>
            <p:nvPr/>
          </p:nvSpPr>
          <p:spPr bwMode="auto">
            <a:xfrm>
              <a:off x="8011662" y="2106518"/>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Analyze Blocks In Parallel</a:t>
              </a:r>
            </a:p>
          </p:txBody>
        </p:sp>
        <p:sp>
          <p:nvSpPr>
            <p:cNvPr id="57" name="Rectangle 56"/>
            <p:cNvSpPr/>
            <p:nvPr/>
          </p:nvSpPr>
          <p:spPr bwMode="auto">
            <a:xfrm>
              <a:off x="9222734" y="2002782"/>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Load Block At A Time</a:t>
              </a:r>
            </a:p>
          </p:txBody>
        </p:sp>
      </p:grpSp>
      <p:sp>
        <p:nvSpPr>
          <p:cNvPr id="60" name="Rectangle 59"/>
          <p:cNvSpPr/>
          <p:nvPr/>
        </p:nvSpPr>
        <p:spPr bwMode="auto">
          <a:xfrm>
            <a:off x="5991357" y="1660326"/>
            <a:ext cx="2077925" cy="90773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Distribute Work, Compile Results</a:t>
            </a:r>
          </a:p>
        </p:txBody>
      </p:sp>
      <p:grpSp>
        <p:nvGrpSpPr>
          <p:cNvPr id="2" name="Group 1"/>
          <p:cNvGrpSpPr/>
          <p:nvPr/>
        </p:nvGrpSpPr>
        <p:grpSpPr>
          <a:xfrm>
            <a:off x="5693498" y="1058424"/>
            <a:ext cx="1990865" cy="624539"/>
            <a:chOff x="5429920" y="2300510"/>
            <a:chExt cx="2031074" cy="637152"/>
          </a:xfrm>
        </p:grpSpPr>
        <p:pic>
          <p:nvPicPr>
            <p:cNvPr id="61" name="Picture 60"/>
            <p:cNvPicPr>
              <a:picLocks noChangeAspect="1"/>
            </p:cNvPicPr>
            <p:nvPr/>
          </p:nvPicPr>
          <p:blipFill>
            <a:blip r:embed="rId9"/>
            <a:stretch>
              <a:fillRect/>
            </a:stretch>
          </p:blipFill>
          <p:spPr>
            <a:xfrm>
              <a:off x="5733794" y="2300510"/>
              <a:ext cx="1727200" cy="328168"/>
            </a:xfrm>
            <a:prstGeom prst="rect">
              <a:avLst/>
            </a:prstGeom>
            <a:ln w="57150">
              <a:solidFill>
                <a:schemeClr val="bg1">
                  <a:lumMod val="65000"/>
                </a:schemeClr>
              </a:solidFill>
            </a:ln>
          </p:spPr>
        </p:pic>
        <p:pic>
          <p:nvPicPr>
            <p:cNvPr id="66" name="Picture 65"/>
            <p:cNvPicPr>
              <a:picLocks noChangeAspect="1"/>
            </p:cNvPicPr>
            <p:nvPr/>
          </p:nvPicPr>
          <p:blipFill>
            <a:blip r:embed="rId9"/>
            <a:stretch>
              <a:fillRect/>
            </a:stretch>
          </p:blipFill>
          <p:spPr>
            <a:xfrm>
              <a:off x="5581857" y="2455002"/>
              <a:ext cx="1727200" cy="328168"/>
            </a:xfrm>
            <a:prstGeom prst="rect">
              <a:avLst/>
            </a:prstGeom>
            <a:ln w="57150">
              <a:solidFill>
                <a:schemeClr val="bg1">
                  <a:lumMod val="65000"/>
                </a:schemeClr>
              </a:solidFill>
            </a:ln>
          </p:spPr>
        </p:pic>
        <p:pic>
          <p:nvPicPr>
            <p:cNvPr id="68" name="Picture 67"/>
            <p:cNvPicPr>
              <a:picLocks noChangeAspect="1"/>
            </p:cNvPicPr>
            <p:nvPr/>
          </p:nvPicPr>
          <p:blipFill>
            <a:blip r:embed="rId9"/>
            <a:stretch>
              <a:fillRect/>
            </a:stretch>
          </p:blipFill>
          <p:spPr>
            <a:xfrm>
              <a:off x="5429920" y="2609494"/>
              <a:ext cx="1727200" cy="328168"/>
            </a:xfrm>
            <a:prstGeom prst="rect">
              <a:avLst/>
            </a:prstGeom>
            <a:ln w="57150">
              <a:solidFill>
                <a:schemeClr val="bg1">
                  <a:lumMod val="65000"/>
                </a:schemeClr>
              </a:solidFill>
            </a:ln>
          </p:spPr>
        </p:pic>
      </p:grpSp>
      <p:sp>
        <p:nvSpPr>
          <p:cNvPr id="65" name="Rectangle 64"/>
          <p:cNvSpPr/>
          <p:nvPr/>
        </p:nvSpPr>
        <p:spPr bwMode="auto">
          <a:xfrm>
            <a:off x="4692434" y="3124144"/>
            <a:ext cx="1325904"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dirty="0">
                <a:solidFill>
                  <a:schemeClr val="tx1"/>
                </a:solidFill>
              </a:rPr>
              <a:t>“Pack and Ship” Requests to Remote Environments</a:t>
            </a:r>
          </a:p>
        </p:txBody>
      </p:sp>
      <p:grpSp>
        <p:nvGrpSpPr>
          <p:cNvPr id="8" name="Group 7"/>
          <p:cNvGrpSpPr/>
          <p:nvPr/>
        </p:nvGrpSpPr>
        <p:grpSpPr>
          <a:xfrm>
            <a:off x="3838128" y="2519879"/>
            <a:ext cx="2821157" cy="880593"/>
            <a:chOff x="4731127" y="2674905"/>
            <a:chExt cx="1573063" cy="1351944"/>
          </a:xfrm>
        </p:grpSpPr>
        <p:sp>
          <p:nvSpPr>
            <p:cNvPr id="64" name="Left Arrow 63"/>
            <p:cNvSpPr/>
            <p:nvPr/>
          </p:nvSpPr>
          <p:spPr bwMode="auto">
            <a:xfrm flipH="1">
              <a:off x="4776606" y="2674905"/>
              <a:ext cx="1527584" cy="71470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076">
                <a:lnSpc>
                  <a:spcPct val="90000"/>
                </a:lnSpc>
              </a:pPr>
              <a:r>
                <a:rPr lang="en-US" sz="2354" dirty="0">
                  <a:gradFill>
                    <a:gsLst>
                      <a:gs pos="0">
                        <a:srgbClr val="FFFFFF"/>
                      </a:gs>
                      <a:gs pos="100000">
                        <a:srgbClr val="FFFFFF"/>
                      </a:gs>
                    </a:gsLst>
                    <a:lin ang="5400000" scaled="0"/>
                  </a:gradFill>
                  <a:ea typeface="Segoe UI" pitchFamily="34" charset="0"/>
                  <a:cs typeface="Segoe UI" pitchFamily="34" charset="0"/>
                </a:rPr>
                <a:t>     </a:t>
              </a:r>
              <a:r>
                <a:rPr lang="en-US" sz="1567" dirty="0">
                  <a:gradFill>
                    <a:gsLst>
                      <a:gs pos="0">
                        <a:srgbClr val="FFFFFF"/>
                      </a:gs>
                      <a:gs pos="100000">
                        <a:srgbClr val="FFFFFF"/>
                      </a:gs>
                    </a:gsLst>
                    <a:lin ang="5400000" scaled="0"/>
                  </a:gradFill>
                  <a:ea typeface="Segoe UI" pitchFamily="34" charset="0"/>
                  <a:cs typeface="Segoe UI" pitchFamily="34" charset="0"/>
                </a:rPr>
                <a:t>Work</a:t>
              </a:r>
            </a:p>
          </p:txBody>
        </p:sp>
        <p:sp>
          <p:nvSpPr>
            <p:cNvPr id="4" name="Right Arrow 3"/>
            <p:cNvSpPr/>
            <p:nvPr/>
          </p:nvSpPr>
          <p:spPr bwMode="auto">
            <a:xfrm rot="10800000">
              <a:off x="4731127" y="3215430"/>
              <a:ext cx="1543604" cy="73647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GB"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342498" y="3248877"/>
              <a:ext cx="547492" cy="777972"/>
            </a:xfrm>
            <a:prstGeom prst="rect">
              <a:avLst/>
            </a:prstGeom>
            <a:noFill/>
          </p:spPr>
          <p:txBody>
            <a:bodyPr wrap="none" lIns="179260" tIns="143408" rIns="179260" bIns="143408" rtlCol="0">
              <a:spAutoFit/>
            </a:bodyPr>
            <a:lstStyle/>
            <a:p>
              <a:pPr>
                <a:lnSpc>
                  <a:spcPct val="90000"/>
                </a:lnSpc>
                <a:spcAft>
                  <a:spcPts val="588"/>
                </a:spcAft>
              </a:pPr>
              <a:r>
                <a:rPr lang="en-GB" sz="1567" dirty="0">
                  <a:solidFill>
                    <a:schemeClr val="bg1"/>
                  </a:solidFill>
                </a:rPr>
                <a:t>Results</a:t>
              </a:r>
            </a:p>
          </p:txBody>
        </p:sp>
      </p:grpSp>
      <p:sp>
        <p:nvSpPr>
          <p:cNvPr id="81" name="Rectangle 80"/>
          <p:cNvSpPr/>
          <p:nvPr/>
        </p:nvSpPr>
        <p:spPr bwMode="auto">
          <a:xfrm>
            <a:off x="5880652" y="4576188"/>
            <a:ext cx="6164743" cy="172600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b="1" dirty="0">
                <a:solidFill>
                  <a:schemeClr val="tx1"/>
                </a:solidFill>
              </a:rPr>
              <a:t>Microsoft R Server functions</a:t>
            </a:r>
          </a:p>
          <a:p>
            <a:pPr marL="448180" indent="-448180">
              <a:buFont typeface="Arial" panose="020B0604020202020204" pitchFamily="34" charset="0"/>
              <a:buChar char="•"/>
              <a:defRPr/>
            </a:pPr>
            <a:r>
              <a:rPr lang="en-US" dirty="0">
                <a:solidFill>
                  <a:schemeClr val="tx1"/>
                </a:solidFill>
              </a:rPr>
              <a:t>A compute context defines where to process.</a:t>
            </a:r>
          </a:p>
          <a:p>
            <a:pPr marL="905351" lvl="1" indent="-448180">
              <a:buFont typeface="Arial" panose="020B0604020202020204" pitchFamily="34" charset="0"/>
              <a:buChar char="•"/>
              <a:defRPr/>
            </a:pPr>
            <a:r>
              <a:rPr lang="en-US" dirty="0">
                <a:solidFill>
                  <a:schemeClr val="tx1"/>
                </a:solidFill>
              </a:rPr>
              <a:t>E.g. remote context like Hadoop Map Reduce</a:t>
            </a:r>
          </a:p>
          <a:p>
            <a:pPr marL="448180" indent="-448180">
              <a:buFont typeface="Arial" panose="020B0604020202020204" pitchFamily="34" charset="0"/>
              <a:buChar char="•"/>
              <a:defRPr/>
            </a:pPr>
            <a:r>
              <a:rPr lang="en-US" dirty="0">
                <a:solidFill>
                  <a:schemeClr val="tx1"/>
                </a:solidFill>
              </a:rPr>
              <a:t>Microsoft R functions prefixed with </a:t>
            </a:r>
            <a:r>
              <a:rPr lang="en-US" dirty="0" err="1">
                <a:solidFill>
                  <a:schemeClr val="tx1"/>
                </a:solidFill>
                <a:cs typeface="Courier New" panose="02070309020205020404" pitchFamily="49" charset="0"/>
              </a:rPr>
              <a:t>rx</a:t>
            </a:r>
            <a:endParaRPr lang="en-US" dirty="0">
              <a:solidFill>
                <a:schemeClr val="tx1"/>
              </a:solidFill>
              <a:cs typeface="Courier New" panose="02070309020205020404" pitchFamily="49" charset="0"/>
            </a:endParaRPr>
          </a:p>
          <a:p>
            <a:pPr marL="448180" indent="-448180">
              <a:buFont typeface="Arial" panose="020B0604020202020204" pitchFamily="34" charset="0"/>
              <a:buChar char="•"/>
              <a:defRPr/>
            </a:pPr>
            <a:r>
              <a:rPr lang="en-US" dirty="0">
                <a:solidFill>
                  <a:schemeClr val="tx1"/>
                </a:solidFill>
              </a:rPr>
              <a:t>Current set compute context determines processing location</a:t>
            </a:r>
          </a:p>
        </p:txBody>
      </p:sp>
      <p:sp>
        <p:nvSpPr>
          <p:cNvPr id="82" name="Footer Placeholder 9"/>
          <p:cNvSpPr txBox="1">
            <a:spLocks/>
          </p:cNvSpPr>
          <p:nvPr/>
        </p:nvSpPr>
        <p:spPr>
          <a:xfrm>
            <a:off x="4257208" y="6601882"/>
            <a:ext cx="6610196" cy="36502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GB" sz="980">
                <a:solidFill>
                  <a:srgbClr val="515254"/>
                </a:solidFill>
              </a:rPr>
              <a:t>Copyright Microsoft Corporation.  All rights reserved.  </a:t>
            </a:r>
            <a:endParaRPr lang="en-US" sz="980" dirty="0">
              <a:solidFill>
                <a:srgbClr val="515254"/>
              </a:solidFill>
            </a:endParaRPr>
          </a:p>
        </p:txBody>
      </p:sp>
      <p:sp>
        <p:nvSpPr>
          <p:cNvPr id="86" name="Rectangle 85"/>
          <p:cNvSpPr/>
          <p:nvPr/>
        </p:nvSpPr>
        <p:spPr bwMode="auto">
          <a:xfrm>
            <a:off x="360820" y="939105"/>
            <a:ext cx="3468413"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“Client”</a:t>
            </a:r>
          </a:p>
        </p:txBody>
      </p:sp>
      <p:sp>
        <p:nvSpPr>
          <p:cNvPr id="87" name="Rectangle 86"/>
          <p:cNvSpPr/>
          <p:nvPr/>
        </p:nvSpPr>
        <p:spPr bwMode="auto">
          <a:xfrm>
            <a:off x="8380164" y="906107"/>
            <a:ext cx="3591005"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“Server”</a:t>
            </a:r>
          </a:p>
        </p:txBody>
      </p:sp>
      <p:grpSp>
        <p:nvGrpSpPr>
          <p:cNvPr id="10" name="Group 9"/>
          <p:cNvGrpSpPr/>
          <p:nvPr/>
        </p:nvGrpSpPr>
        <p:grpSpPr>
          <a:xfrm>
            <a:off x="1021074" y="2737127"/>
            <a:ext cx="1435351" cy="1106163"/>
            <a:chOff x="1040814" y="2791415"/>
            <a:chExt cx="1464339" cy="1128503"/>
          </a:xfrm>
        </p:grpSpPr>
        <p:pic>
          <p:nvPicPr>
            <p:cNvPr id="79878" name="Picture 10" descr="300px-Rlogo.png"/>
            <p:cNvPicPr>
              <a:picLocks noChangeAspect="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1138930" y="2791415"/>
              <a:ext cx="868673" cy="6600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1040814" y="3291877"/>
              <a:ext cx="1464339" cy="628041"/>
            </a:xfrm>
            <a:prstGeom prst="rect">
              <a:avLst/>
            </a:prstGeom>
            <a:noFill/>
          </p:spPr>
          <p:txBody>
            <a:bodyPr wrap="none" lIns="179260" tIns="143408" rIns="179260" bIns="143408" rtlCol="0">
              <a:spAutoFit/>
            </a:bodyPr>
            <a:lstStyle/>
            <a:p>
              <a:pPr>
                <a:lnSpc>
                  <a:spcPct val="90000"/>
                </a:lnSpc>
                <a:spcAft>
                  <a:spcPts val="588"/>
                </a:spcAft>
              </a:pPr>
              <a:r>
                <a:rPr lang="en-GB" sz="2354" dirty="0">
                  <a:solidFill>
                    <a:schemeClr val="bg1"/>
                  </a:solidFill>
                </a:rPr>
                <a:t>Console</a:t>
              </a:r>
            </a:p>
          </p:txBody>
        </p:sp>
      </p:grpSp>
      <p:sp>
        <p:nvSpPr>
          <p:cNvPr id="88" name="Rectangle 87"/>
          <p:cNvSpPr/>
          <p:nvPr/>
        </p:nvSpPr>
        <p:spPr bwMode="auto">
          <a:xfrm>
            <a:off x="893101" y="1713392"/>
            <a:ext cx="1289774" cy="786181"/>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R IDE </a:t>
            </a:r>
            <a:r>
              <a:rPr lang="en-US" sz="1567" u="sng" dirty="0">
                <a:solidFill>
                  <a:schemeClr val="bg1"/>
                </a:solidFill>
              </a:rPr>
              <a:t>or</a:t>
            </a:r>
            <a:r>
              <a:rPr lang="en-US" sz="1567" dirty="0">
                <a:solidFill>
                  <a:schemeClr val="bg1"/>
                </a:solidFill>
              </a:rPr>
              <a:t> command-line</a:t>
            </a:r>
          </a:p>
        </p:txBody>
      </p:sp>
      <p:grpSp>
        <p:nvGrpSpPr>
          <p:cNvPr id="90" name="Group 3"/>
          <p:cNvGrpSpPr>
            <a:grpSpLocks/>
          </p:cNvGrpSpPr>
          <p:nvPr/>
        </p:nvGrpSpPr>
        <p:grpSpPr bwMode="auto">
          <a:xfrm rot="5400000">
            <a:off x="1460522" y="2504415"/>
            <a:ext cx="233945" cy="231482"/>
            <a:chOff x="2657475" y="2919330"/>
            <a:chExt cx="1228731" cy="98508"/>
          </a:xfrm>
        </p:grpSpPr>
        <p:cxnSp>
          <p:nvCxnSpPr>
            <p:cNvPr id="91" name="Straight Arrow Connector 90"/>
            <p:cNvCxnSpPr/>
            <p:nvPr/>
          </p:nvCxnSpPr>
          <p:spPr>
            <a:xfrm>
              <a:off x="2666956" y="2919330"/>
              <a:ext cx="1219250"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149" name="Rectangle 148"/>
          <p:cNvSpPr/>
          <p:nvPr/>
        </p:nvSpPr>
        <p:spPr bwMode="auto">
          <a:xfrm>
            <a:off x="4798309" y="2039739"/>
            <a:ext cx="1107596"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b="1" dirty="0">
                <a:solidFill>
                  <a:schemeClr val="tx1"/>
                </a:solidFill>
              </a:rPr>
              <a:t>REMOTE CONTEXT</a:t>
            </a:r>
          </a:p>
        </p:txBody>
      </p:sp>
    </p:spTree>
    <p:custDataLst>
      <p:custData r:id="rId1"/>
      <p:tags r:id="rId2"/>
    </p:custDataLst>
    <p:extLst>
      <p:ext uri="{BB962C8B-B14F-4D97-AF65-F5344CB8AC3E}">
        <p14:creationId xmlns:p14="http://schemas.microsoft.com/office/powerpoint/2010/main" val="9552864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452711"/>
          </a:xfrm>
        </p:spPr>
        <p:txBody>
          <a:bodyPr/>
          <a:lstStyle/>
          <a:p>
            <a:r>
              <a:rPr lang="en-US" dirty="0"/>
              <a:t>Linear regression (</a:t>
            </a:r>
            <a:r>
              <a:rPr lang="en-US" dirty="0" err="1"/>
              <a:t>rxLinMod</a:t>
            </a:r>
            <a:r>
              <a:rPr lang="en-US" dirty="0"/>
              <a:t>, </a:t>
            </a:r>
            <a:r>
              <a:rPr lang="en-US" dirty="0" err="1"/>
              <a:t>rxFastLinear</a:t>
            </a:r>
            <a:r>
              <a:rPr lang="en-US" dirty="0"/>
              <a:t>)</a:t>
            </a:r>
          </a:p>
          <a:p>
            <a:r>
              <a:rPr lang="en-US" dirty="0"/>
              <a:t>Generalized linear models (</a:t>
            </a:r>
            <a:r>
              <a:rPr lang="en-US" dirty="0" err="1"/>
              <a:t>rxLogit</a:t>
            </a:r>
            <a:r>
              <a:rPr lang="en-US" dirty="0"/>
              <a:t>, </a:t>
            </a:r>
            <a:r>
              <a:rPr lang="en-US" dirty="0" err="1"/>
              <a:t>rxGLM</a:t>
            </a:r>
            <a:r>
              <a:rPr lang="en-US" dirty="0"/>
              <a:t>, </a:t>
            </a:r>
            <a:r>
              <a:rPr lang="en-US" dirty="0" err="1"/>
              <a:t>rxLogisticReg</a:t>
            </a:r>
            <a:r>
              <a:rPr lang="en-US" dirty="0"/>
              <a:t>)</a:t>
            </a:r>
          </a:p>
          <a:p>
            <a:r>
              <a:rPr lang="en-US" dirty="0"/>
              <a:t>Decision trees (</a:t>
            </a:r>
            <a:r>
              <a:rPr lang="en-US" dirty="0" err="1"/>
              <a:t>rxDTree</a:t>
            </a:r>
            <a:r>
              <a:rPr lang="en-US" dirty="0"/>
              <a:t>, </a:t>
            </a:r>
            <a:r>
              <a:rPr lang="en-US" dirty="0" err="1"/>
              <a:t>rxFastTrees</a:t>
            </a:r>
            <a:r>
              <a:rPr lang="en-US" dirty="0"/>
              <a:t>)</a:t>
            </a:r>
          </a:p>
          <a:p>
            <a:r>
              <a:rPr lang="en-US" dirty="0"/>
              <a:t>Gradient boosted decision trees (</a:t>
            </a:r>
            <a:r>
              <a:rPr lang="en-US" dirty="0" err="1"/>
              <a:t>rxBTree</a:t>
            </a:r>
            <a:r>
              <a:rPr lang="en-US" dirty="0"/>
              <a:t>)</a:t>
            </a:r>
          </a:p>
          <a:p>
            <a:r>
              <a:rPr lang="en-US" dirty="0"/>
              <a:t>Decision forests (</a:t>
            </a:r>
            <a:r>
              <a:rPr lang="en-US" dirty="0" err="1"/>
              <a:t>rxDForest</a:t>
            </a:r>
            <a:r>
              <a:rPr lang="en-US" dirty="0"/>
              <a:t>, </a:t>
            </a:r>
            <a:r>
              <a:rPr lang="en-US" dirty="0" err="1"/>
              <a:t>rxFastForest</a:t>
            </a:r>
            <a:r>
              <a:rPr lang="en-US" dirty="0"/>
              <a:t>)</a:t>
            </a:r>
          </a:p>
          <a:p>
            <a:r>
              <a:rPr lang="en-US" dirty="0"/>
              <a:t>K-means (</a:t>
            </a:r>
            <a:r>
              <a:rPr lang="en-US" dirty="0" err="1"/>
              <a:t>rxKmeans</a:t>
            </a:r>
            <a:r>
              <a:rPr lang="en-US" dirty="0"/>
              <a:t>)</a:t>
            </a:r>
          </a:p>
          <a:p>
            <a:r>
              <a:rPr lang="en-US" dirty="0"/>
              <a:t>Naïve Bayes (</a:t>
            </a:r>
            <a:r>
              <a:rPr lang="en-US" dirty="0" err="1"/>
              <a:t>rxNaiveBayes</a:t>
            </a:r>
            <a:r>
              <a:rPr lang="en-US" dirty="0"/>
              <a:t>)</a:t>
            </a:r>
          </a:p>
          <a:p>
            <a:r>
              <a:rPr lang="en-US" dirty="0"/>
              <a:t>Neural Network (</a:t>
            </a:r>
            <a:r>
              <a:rPr lang="en-US" dirty="0" err="1"/>
              <a:t>rxNeuralNet</a:t>
            </a:r>
            <a:r>
              <a:rPr lang="en-US" dirty="0"/>
              <a:t>)</a:t>
            </a:r>
          </a:p>
          <a:p>
            <a:r>
              <a:rPr lang="en-US" dirty="0"/>
              <a:t>One-Class Support Vector Machines (</a:t>
            </a:r>
            <a:r>
              <a:rPr lang="en-US" dirty="0" err="1"/>
              <a:t>rxOneClassSVM</a:t>
            </a:r>
            <a:r>
              <a:rPr lang="en-US" dirty="0"/>
              <a:t>)</a:t>
            </a:r>
          </a:p>
        </p:txBody>
      </p:sp>
      <p:sp>
        <p:nvSpPr>
          <p:cNvPr id="3" name="Title 2"/>
          <p:cNvSpPr>
            <a:spLocks noGrp="1"/>
          </p:cNvSpPr>
          <p:nvPr>
            <p:ph type="title"/>
          </p:nvPr>
        </p:nvSpPr>
        <p:spPr/>
        <p:txBody>
          <a:bodyPr/>
          <a:lstStyle/>
          <a:p>
            <a:r>
              <a:rPr lang="en-US" dirty="0"/>
              <a:t>Available Algorithms</a:t>
            </a:r>
          </a:p>
        </p:txBody>
      </p:sp>
    </p:spTree>
    <p:extLst>
      <p:ext uri="{BB962C8B-B14F-4D97-AF65-F5344CB8AC3E}">
        <p14:creationId xmlns:p14="http://schemas.microsoft.com/office/powerpoint/2010/main" val="175029333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nvPr>
        </p:nvGraphicFramePr>
        <p:xfrm>
          <a:off x="8784168" y="1189494"/>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Variable Selection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Stepwise Regression</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bl>
          </a:graphicData>
        </a:graphic>
      </p:graphicFrame>
      <p:graphicFrame>
        <p:nvGraphicFramePr>
          <p:cNvPr id="44" name="Table 43"/>
          <p:cNvGraphicFramePr>
            <a:graphicFrameLocks noGrp="1"/>
          </p:cNvGraphicFramePr>
          <p:nvPr>
            <p:extLst/>
          </p:nvPr>
        </p:nvGraphicFramePr>
        <p:xfrm>
          <a:off x="8784168" y="2029020"/>
          <a:ext cx="3184419" cy="909006"/>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Simulation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indent="0">
                        <a:buFont typeface="Wingdings" charset="2"/>
                        <a:buNone/>
                      </a:pPr>
                      <a:r>
                        <a:rPr lang="en-US" sz="1200" dirty="0">
                          <a:solidFill>
                            <a:schemeClr val="tx2">
                              <a:lumMod val="10000"/>
                            </a:schemeClr>
                          </a:solidFill>
                        </a:rPr>
                        <a:t>Simulation (e.g. Monte Carlo)</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Parallel Random Number Generation </a:t>
                      </a:r>
                    </a:p>
                  </a:txBody>
                  <a:tcPr marL="89642" marR="89642" marT="44821" marB="44821" anchor="ctr"/>
                </a:tc>
                <a:extLst>
                  <a:ext uri="{0D108BD9-81ED-4DB2-BD59-A6C34878D82A}">
                    <a16:rowId xmlns:a16="http://schemas.microsoft.com/office/drawing/2014/main" val="831366528"/>
                  </a:ext>
                </a:extLst>
              </a:tr>
            </a:tbl>
          </a:graphicData>
        </a:graphic>
      </p:graphicFrame>
      <p:graphicFrame>
        <p:nvGraphicFramePr>
          <p:cNvPr id="54" name="Table 53"/>
          <p:cNvGraphicFramePr>
            <a:graphicFrameLocks noGrp="1"/>
          </p:cNvGraphicFramePr>
          <p:nvPr>
            <p:extLst/>
          </p:nvPr>
        </p:nvGraphicFramePr>
        <p:xfrm>
          <a:off x="8784168" y="3137470"/>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Cluster Analysis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K-Means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bl>
          </a:graphicData>
        </a:graphic>
      </p:graphicFrame>
      <p:graphicFrame>
        <p:nvGraphicFramePr>
          <p:cNvPr id="56" name="Table 55"/>
          <p:cNvGraphicFramePr>
            <a:graphicFrameLocks noGrp="1"/>
          </p:cNvGraphicFramePr>
          <p:nvPr>
            <p:extLst/>
          </p:nvPr>
        </p:nvGraphicFramePr>
        <p:xfrm>
          <a:off x="8784168" y="3976994"/>
          <a:ext cx="3184419" cy="1454050"/>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Classification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Trees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Forests</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Gradient Boosted Decision Trees</a:t>
                      </a:r>
                    </a:p>
                  </a:txBody>
                  <a:tcPr marL="89642" marR="89642" marT="44821" marB="44821" anchor="ctr">
                    <a:solidFill>
                      <a:srgbClr val="E7ECF8"/>
                    </a:solidFill>
                  </a:tcPr>
                </a:tc>
                <a:extLst>
                  <a:ext uri="{0D108BD9-81ED-4DB2-BD59-A6C34878D82A}">
                    <a16:rowId xmlns:a16="http://schemas.microsoft.com/office/drawing/2014/main" val="271167765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Naïve Bayes</a:t>
                      </a:r>
                    </a:p>
                  </a:txBody>
                  <a:tcPr marL="89642" marR="89642" marT="44821" marB="44821" anchor="ctr">
                    <a:solidFill>
                      <a:srgbClr val="E7ECF8"/>
                    </a:solidFill>
                  </a:tcPr>
                </a:tc>
                <a:extLst>
                  <a:ext uri="{0D108BD9-81ED-4DB2-BD59-A6C34878D82A}">
                    <a16:rowId xmlns:a16="http://schemas.microsoft.com/office/drawing/2014/main" val="1919214337"/>
                  </a:ext>
                </a:extLst>
              </a:tr>
            </a:tbl>
          </a:graphicData>
        </a:graphic>
      </p:graphicFrame>
      <p:graphicFrame>
        <p:nvGraphicFramePr>
          <p:cNvPr id="58" name="Table 57"/>
          <p:cNvGraphicFramePr>
            <a:graphicFrameLocks noGrp="1"/>
          </p:cNvGraphicFramePr>
          <p:nvPr>
            <p:extLst>
              <p:ext uri="{D42A27DB-BD31-4B8C-83A1-F6EECF244321}">
                <p14:modId xmlns:p14="http://schemas.microsoft.com/office/powerpoint/2010/main" val="868052198"/>
              </p:ext>
            </p:extLst>
          </p:nvPr>
        </p:nvGraphicFramePr>
        <p:xfrm>
          <a:off x="8784168" y="5623299"/>
          <a:ext cx="3184419" cy="1181528"/>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Combination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rxDataStep</a:t>
                      </a:r>
                      <a:endParaRPr lang="en-US" sz="1200" dirty="0">
                        <a:solidFill>
                          <a:schemeClr val="tx2">
                            <a:lumMod val="1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rxExec</a:t>
                      </a:r>
                      <a:r>
                        <a:rPr lang="en-US" sz="1200" dirty="0">
                          <a:solidFill>
                            <a:schemeClr val="tx2">
                              <a:lumMod val="10000"/>
                            </a:schemeClr>
                          </a:solidFill>
                        </a:rPr>
                        <a:t>, </a:t>
                      </a:r>
                      <a:r>
                        <a:rPr lang="en-US" sz="1200" dirty="0" err="1">
                          <a:solidFill>
                            <a:schemeClr val="tx2">
                              <a:lumMod val="10000"/>
                            </a:schemeClr>
                          </a:solidFill>
                        </a:rPr>
                        <a:t>rxExecBy</a:t>
                      </a: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PEMA-R API Custom Algorithms</a:t>
                      </a:r>
                    </a:p>
                  </a:txBody>
                  <a:tcPr marL="89642" marR="89642" marT="44821" marB="44821" anchor="ctr">
                    <a:solidFill>
                      <a:srgbClr val="E7ECF8"/>
                    </a:solidFill>
                  </a:tcPr>
                </a:tc>
                <a:extLst>
                  <a:ext uri="{0D108BD9-81ED-4DB2-BD59-A6C34878D82A}">
                    <a16:rowId xmlns:a16="http://schemas.microsoft.com/office/drawing/2014/main" val="2711677655"/>
                  </a:ext>
                </a:extLst>
              </a:tr>
            </a:tbl>
          </a:graphicData>
        </a:graphic>
      </p:graphicFrame>
      <p:sp>
        <p:nvSpPr>
          <p:cNvPr id="2" name="Title 1"/>
          <p:cNvSpPr>
            <a:spLocks noGrp="1"/>
          </p:cNvSpPr>
          <p:nvPr>
            <p:ph type="title"/>
          </p:nvPr>
        </p:nvSpPr>
        <p:spPr/>
        <p:txBody>
          <a:bodyPr/>
          <a:lstStyle/>
          <a:p>
            <a:r>
              <a:rPr lang="en-US" dirty="0"/>
              <a:t>Parallelized, Remote Execution Algorithms</a:t>
            </a:r>
          </a:p>
        </p:txBody>
      </p:sp>
      <p:sp>
        <p:nvSpPr>
          <p:cNvPr id="9" name="Rectangle 8"/>
          <p:cNvSpPr/>
          <p:nvPr/>
        </p:nvSpPr>
        <p:spPr>
          <a:xfrm>
            <a:off x="204038" y="1755045"/>
            <a:ext cx="3860253" cy="154288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3" name="Rectangle 12"/>
          <p:cNvSpPr/>
          <p:nvPr/>
        </p:nvSpPr>
        <p:spPr>
          <a:xfrm>
            <a:off x="4428713" y="1755045"/>
            <a:ext cx="3578070" cy="1092048"/>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8" name="Rectangle 17"/>
          <p:cNvSpPr/>
          <p:nvPr/>
        </p:nvSpPr>
        <p:spPr>
          <a:xfrm>
            <a:off x="4428707" y="2990026"/>
            <a:ext cx="3758667" cy="694504"/>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43" name="Rectangle 42"/>
          <p:cNvSpPr/>
          <p:nvPr/>
        </p:nvSpPr>
        <p:spPr>
          <a:xfrm>
            <a:off x="8506151" y="2000422"/>
            <a:ext cx="4165009" cy="43174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pic>
        <p:nvPicPr>
          <p:cNvPr id="3" name="tmp12D4">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st="135869" end="325143.8"/>
                </p14:media>
              </p:ext>
            </p:extLst>
          </p:nvPr>
        </p:nvPicPr>
        <p:blipFill>
          <a:blip r:embed="rId9"/>
          <a:stretch>
            <a:fillRect/>
          </a:stretch>
        </p:blipFill>
        <p:spPr>
          <a:xfrm>
            <a:off x="11868291" y="100090"/>
            <a:ext cx="224106" cy="224106"/>
          </a:xfrm>
          <a:prstGeom prst="rect">
            <a:avLst/>
          </a:prstGeom>
        </p:spPr>
      </p:pic>
      <p:graphicFrame>
        <p:nvGraphicFramePr>
          <p:cNvPr id="4" name="Table 3"/>
          <p:cNvGraphicFramePr>
            <a:graphicFrameLocks noGrp="1"/>
          </p:cNvGraphicFramePr>
          <p:nvPr>
            <p:extLst/>
          </p:nvPr>
        </p:nvGraphicFramePr>
        <p:xfrm>
          <a:off x="350410" y="1189494"/>
          <a:ext cx="3729126" cy="2271616"/>
        </p:xfrm>
        <a:graphic>
          <a:graphicData uri="http://schemas.openxmlformats.org/drawingml/2006/table">
            <a:tbl>
              <a:tblPr firstRow="1">
                <a:tableStyleId>{5C22544A-7EE6-4342-B048-85BDC9FD1C3A}</a:tableStyleId>
              </a:tblPr>
              <a:tblGrid>
                <a:gridCol w="3729126">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accent1">
                              <a:lumMod val="50000"/>
                            </a:schemeClr>
                          </a:solidFill>
                        </a:rPr>
                        <a:t>Data Step</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Data import – Delimited, Fixed, SAS, SPSS, </a:t>
                      </a:r>
                      <a:r>
                        <a:rPr lang="en-US" sz="1200" dirty="0" err="1">
                          <a:solidFill>
                            <a:schemeClr val="accent1">
                              <a:lumMod val="50000"/>
                            </a:schemeClr>
                          </a:solidFill>
                        </a:rPr>
                        <a:t>OBDC</a:t>
                      </a:r>
                      <a:endParaRPr lang="en-US" sz="1200" dirty="0">
                        <a:solidFill>
                          <a:schemeClr val="accent1">
                            <a:lumMod val="5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Variable creation &amp; transformation</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Recode variables</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Factor variables</a:t>
                      </a:r>
                    </a:p>
                  </a:txBody>
                  <a:tcPr marL="89642" marR="89642" marT="44821" marB="44821" anchor="ctr"/>
                </a:tc>
                <a:extLst>
                  <a:ext uri="{0D108BD9-81ED-4DB2-BD59-A6C34878D82A}">
                    <a16:rowId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Missing value handling</a:t>
                      </a:r>
                    </a:p>
                  </a:txBody>
                  <a:tcPr marL="89642" marR="89642" marT="44821" marB="44821" anchor="ctr"/>
                </a:tc>
                <a:extLst>
                  <a:ext uri="{0D108BD9-81ED-4DB2-BD59-A6C34878D82A}">
                    <a16:rowId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Sort, Merge, Split</a:t>
                      </a:r>
                    </a:p>
                  </a:txBody>
                  <a:tcPr marL="89642" marR="89642" marT="44821" marB="44821" anchor="ctr"/>
                </a:tc>
                <a:extLst>
                  <a:ext uri="{0D108BD9-81ED-4DB2-BD59-A6C34878D82A}">
                    <a16:rowId xmlns:a16="http://schemas.microsoft.com/office/drawing/2014/main"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Aggregate by category (means, sums)</a:t>
                      </a:r>
                    </a:p>
                  </a:txBody>
                  <a:tcPr marL="89642" marR="89642" marT="44821" marB="44821" anchor="ctr"/>
                </a:tc>
                <a:extLst>
                  <a:ext uri="{0D108BD9-81ED-4DB2-BD59-A6C34878D82A}">
                    <a16:rowId xmlns:a16="http://schemas.microsoft.com/office/drawing/2014/main" val="799190524"/>
                  </a:ext>
                </a:extLst>
              </a:tr>
            </a:tbl>
          </a:graphicData>
        </a:graphic>
      </p:graphicFrame>
      <p:graphicFrame>
        <p:nvGraphicFramePr>
          <p:cNvPr id="36" name="Table 35"/>
          <p:cNvGraphicFramePr>
            <a:graphicFrameLocks noGrp="1"/>
          </p:cNvGraphicFramePr>
          <p:nvPr>
            <p:extLst/>
          </p:nvPr>
        </p:nvGraphicFramePr>
        <p:xfrm>
          <a:off x="350409" y="3471881"/>
          <a:ext cx="3725685" cy="3361704"/>
        </p:xfrm>
        <a:graphic>
          <a:graphicData uri="http://schemas.openxmlformats.org/drawingml/2006/table">
            <a:tbl>
              <a:tblPr firstRow="1">
                <a:tableStyleId>{5C22544A-7EE6-4342-B048-85BDC9FD1C3A}</a:tableStyleId>
              </a:tblPr>
              <a:tblGrid>
                <a:gridCol w="372568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bg2">
                              <a:lumMod val="90000"/>
                              <a:lumOff val="10000"/>
                            </a:schemeClr>
                          </a:solidFill>
                        </a:rPr>
                        <a:t>Descriptive Statistics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Min / Max, Mean, Median (approx.)</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Quantiles (approx.)</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Standard Deviation</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Variance</a:t>
                      </a:r>
                    </a:p>
                  </a:txBody>
                  <a:tcPr marL="89642" marR="89642" marT="44821" marB="44821" anchor="ctr"/>
                </a:tc>
                <a:extLst>
                  <a:ext uri="{0D108BD9-81ED-4DB2-BD59-A6C34878D82A}">
                    <a16:rowId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Correlation</a:t>
                      </a:r>
                    </a:p>
                  </a:txBody>
                  <a:tcPr marL="89642" marR="89642" marT="44821" marB="44821" anchor="ctr"/>
                </a:tc>
                <a:extLst>
                  <a:ext uri="{0D108BD9-81ED-4DB2-BD59-A6C34878D82A}">
                    <a16:rowId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Covariance</a:t>
                      </a:r>
                    </a:p>
                  </a:txBody>
                  <a:tcPr marL="89642" marR="89642" marT="44821" marB="44821" anchor="ctr"/>
                </a:tc>
                <a:extLst>
                  <a:ext uri="{0D108BD9-81ED-4DB2-BD59-A6C34878D82A}">
                    <a16:rowId xmlns:a16="http://schemas.microsoft.com/office/drawing/2014/main"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Sum of Squares </a:t>
                      </a:r>
                      <a:r>
                        <a:rPr lang="en-US" sz="1100" dirty="0">
                          <a:solidFill>
                            <a:schemeClr val="bg2">
                              <a:lumMod val="90000"/>
                              <a:lumOff val="10000"/>
                            </a:schemeClr>
                          </a:solidFill>
                        </a:rPr>
                        <a:t>(cross product matrix for set variables)</a:t>
                      </a:r>
                      <a:endParaRPr lang="en-US" sz="1200" dirty="0">
                        <a:solidFill>
                          <a:schemeClr val="bg2">
                            <a:lumMod val="90000"/>
                            <a:lumOff val="10000"/>
                          </a:schemeClr>
                        </a:solidFill>
                      </a:endParaRPr>
                    </a:p>
                  </a:txBody>
                  <a:tcPr marL="89642" marR="89642" marT="44821" marB="44821" anchor="ctr"/>
                </a:tc>
                <a:extLst>
                  <a:ext uri="{0D108BD9-81ED-4DB2-BD59-A6C34878D82A}">
                    <a16:rowId xmlns:a16="http://schemas.microsoft.com/office/drawing/2014/main" val="79919052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Pairwise Cross tabs</a:t>
                      </a:r>
                    </a:p>
                  </a:txBody>
                  <a:tcPr marL="89642" marR="89642" marT="44821" marB="44821" anchor="ctr"/>
                </a:tc>
                <a:extLst>
                  <a:ext uri="{0D108BD9-81ED-4DB2-BD59-A6C34878D82A}">
                    <a16:rowId xmlns:a16="http://schemas.microsoft.com/office/drawing/2014/main" val="111804679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Risk Ratio &amp; Odds Ratio</a:t>
                      </a:r>
                    </a:p>
                  </a:txBody>
                  <a:tcPr marL="89642" marR="89642" marT="44821" marB="44821" anchor="ctr"/>
                </a:tc>
                <a:extLst>
                  <a:ext uri="{0D108BD9-81ED-4DB2-BD59-A6C34878D82A}">
                    <a16:rowId xmlns:a16="http://schemas.microsoft.com/office/drawing/2014/main" val="208101929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Cross-Tabulation of Data </a:t>
                      </a:r>
                      <a:r>
                        <a:rPr lang="en-US" sz="1100" dirty="0">
                          <a:solidFill>
                            <a:schemeClr val="bg2">
                              <a:lumMod val="90000"/>
                              <a:lumOff val="10000"/>
                            </a:schemeClr>
                          </a:solidFill>
                        </a:rPr>
                        <a:t>(standard tables &amp; long form)</a:t>
                      </a:r>
                      <a:endParaRPr lang="en-US" sz="1200" dirty="0">
                        <a:solidFill>
                          <a:schemeClr val="bg2">
                            <a:lumMod val="90000"/>
                            <a:lumOff val="10000"/>
                          </a:schemeClr>
                        </a:solidFill>
                      </a:endParaRPr>
                    </a:p>
                  </a:txBody>
                  <a:tcPr marL="89642" marR="89642" marT="44821" marB="44821" anchor="ctr"/>
                </a:tc>
                <a:extLst>
                  <a:ext uri="{0D108BD9-81ED-4DB2-BD59-A6C34878D82A}">
                    <a16:rowId xmlns:a16="http://schemas.microsoft.com/office/drawing/2014/main" val="1695478309"/>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Marginal Summaries of Cross Tabulations</a:t>
                      </a:r>
                    </a:p>
                  </a:txBody>
                  <a:tcPr marL="89642" marR="89642" marT="44821" marB="44821" anchor="ctr"/>
                </a:tc>
                <a:extLst>
                  <a:ext uri="{0D108BD9-81ED-4DB2-BD59-A6C34878D82A}">
                    <a16:rowId xmlns:a16="http://schemas.microsoft.com/office/drawing/2014/main" val="4226341164"/>
                  </a:ext>
                </a:extLst>
              </a:tr>
            </a:tbl>
          </a:graphicData>
        </a:graphic>
      </p:graphicFrame>
      <p:graphicFrame>
        <p:nvGraphicFramePr>
          <p:cNvPr id="37" name="Table 36"/>
          <p:cNvGraphicFramePr>
            <a:graphicFrameLocks noGrp="1"/>
          </p:cNvGraphicFramePr>
          <p:nvPr>
            <p:extLst/>
          </p:nvPr>
        </p:nvGraphicFramePr>
        <p:xfrm>
          <a:off x="4153300" y="1189494"/>
          <a:ext cx="4589695" cy="1454050"/>
        </p:xfrm>
        <a:graphic>
          <a:graphicData uri="http://schemas.openxmlformats.org/drawingml/2006/table">
            <a:tbl>
              <a:tblPr firstRow="1">
                <a:tableStyleId>{5C22544A-7EE6-4342-B048-85BDC9FD1C3A}</a:tableStyleId>
              </a:tblPr>
              <a:tblGrid>
                <a:gridCol w="458969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Statistical Tests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Chi Square Test</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Kendall Rank Correlation</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Fisher’s Exact Test</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Student’s t-Test</a:t>
                      </a:r>
                    </a:p>
                  </a:txBody>
                  <a:tcPr marL="89642" marR="89642" marT="44821" marB="44821" anchor="ctr"/>
                </a:tc>
                <a:extLst>
                  <a:ext uri="{0D108BD9-81ED-4DB2-BD59-A6C34878D82A}">
                    <a16:rowId xmlns:a16="http://schemas.microsoft.com/office/drawing/2014/main" val="4277179453"/>
                  </a:ext>
                </a:extLst>
              </a:tr>
            </a:tbl>
          </a:graphicData>
        </a:graphic>
      </p:graphicFrame>
      <p:graphicFrame>
        <p:nvGraphicFramePr>
          <p:cNvPr id="39" name="Table 38"/>
          <p:cNvGraphicFramePr>
            <a:graphicFrameLocks noGrp="1"/>
          </p:cNvGraphicFramePr>
          <p:nvPr>
            <p:extLst/>
          </p:nvPr>
        </p:nvGraphicFramePr>
        <p:xfrm>
          <a:off x="4153300" y="2715909"/>
          <a:ext cx="4589695" cy="1726572"/>
        </p:xfrm>
        <a:graphic>
          <a:graphicData uri="http://schemas.openxmlformats.org/drawingml/2006/table">
            <a:tbl>
              <a:tblPr firstRow="1">
                <a:tableStyleId>{5C22544A-7EE6-4342-B048-85BDC9FD1C3A}</a:tableStyleId>
              </a:tblPr>
              <a:tblGrid>
                <a:gridCol w="458969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Sampling</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Subsample (observations &amp; variables)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Random Sampling</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3647675062"/>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271651924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609515180"/>
                  </a:ext>
                </a:extLst>
              </a:tr>
            </a:tbl>
          </a:graphicData>
        </a:graphic>
      </p:graphicFrame>
      <p:graphicFrame>
        <p:nvGraphicFramePr>
          <p:cNvPr id="40" name="Table 39"/>
          <p:cNvGraphicFramePr>
            <a:graphicFrameLocks noGrp="1"/>
          </p:cNvGraphicFramePr>
          <p:nvPr>
            <p:extLst/>
          </p:nvPr>
        </p:nvGraphicFramePr>
        <p:xfrm>
          <a:off x="4152184" y="3740807"/>
          <a:ext cx="4587995" cy="3092779"/>
        </p:xfrm>
        <a:graphic>
          <a:graphicData uri="http://schemas.openxmlformats.org/drawingml/2006/table">
            <a:tbl>
              <a:tblPr firstRow="1">
                <a:tableStyleId>{5C22544A-7EE6-4342-B048-85BDC9FD1C3A}</a:tableStyleId>
              </a:tblPr>
              <a:tblGrid>
                <a:gridCol w="458799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rgbClr val="002864"/>
                          </a:solidFill>
                        </a:rPr>
                        <a:t>Predictive Models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Sum of Squares </a:t>
                      </a:r>
                      <a:r>
                        <a:rPr lang="en-US" sz="1100" dirty="0">
                          <a:solidFill>
                            <a:srgbClr val="002864"/>
                          </a:solidFill>
                        </a:rPr>
                        <a:t>(cross product matrix for set variables)</a:t>
                      </a:r>
                      <a:endParaRPr lang="en-US" sz="1200" dirty="0">
                        <a:solidFill>
                          <a:srgbClr val="002864"/>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Quantiles (approx.)</a:t>
                      </a:r>
                    </a:p>
                  </a:txBody>
                  <a:tcPr marL="89642" marR="89642" marT="44821" marB="44821" anchor="ctr"/>
                </a:tc>
                <a:extLst>
                  <a:ext uri="{0D108BD9-81ED-4DB2-BD59-A6C34878D82A}">
                    <a16:rowId xmlns:a16="http://schemas.microsoft.com/office/drawing/2014/main" val="831366528"/>
                  </a:ext>
                </a:extLst>
              </a:tr>
              <a:tr h="821163">
                <a:tc>
                  <a:txBody>
                    <a:bodyPr/>
                    <a:lstStyle/>
                    <a:p>
                      <a:pPr>
                        <a:spcAft>
                          <a:spcPts val="1200"/>
                        </a:spcAft>
                      </a:pPr>
                      <a:r>
                        <a:rPr lang="en-US" sz="1200" dirty="0">
                          <a:solidFill>
                            <a:srgbClr val="002864"/>
                          </a:solidFill>
                        </a:rPr>
                        <a:t>Generalized Linear Models (</a:t>
                      </a:r>
                      <a:r>
                        <a:rPr lang="en-US" sz="1200" dirty="0" err="1">
                          <a:solidFill>
                            <a:srgbClr val="002864"/>
                          </a:solidFill>
                        </a:rPr>
                        <a:t>GLM</a:t>
                      </a:r>
                      <a:r>
                        <a:rPr lang="en-US" sz="1200" dirty="0">
                          <a:solidFill>
                            <a:srgbClr val="002864"/>
                          </a:solidFill>
                        </a:rPr>
                        <a:t>)  exponential family distributions: binomial, Gaussian, inverse Gaussian, Poisson, Tweedie. Standard link functions: </a:t>
                      </a:r>
                      <a:r>
                        <a:rPr lang="en-US" sz="1200" dirty="0" err="1">
                          <a:solidFill>
                            <a:srgbClr val="002864"/>
                          </a:solidFill>
                        </a:rPr>
                        <a:t>cauchit</a:t>
                      </a:r>
                      <a:r>
                        <a:rPr lang="en-US" sz="1200" dirty="0">
                          <a:solidFill>
                            <a:srgbClr val="002864"/>
                          </a:solidFill>
                        </a:rPr>
                        <a:t>, identity, log, logit, </a:t>
                      </a:r>
                      <a:r>
                        <a:rPr lang="en-US" sz="1200" dirty="0" err="1">
                          <a:solidFill>
                            <a:srgbClr val="002864"/>
                          </a:solidFill>
                        </a:rPr>
                        <a:t>probit</a:t>
                      </a:r>
                      <a:r>
                        <a:rPr lang="en-US" sz="1200" dirty="0">
                          <a:solidFill>
                            <a:srgbClr val="002864"/>
                          </a:solidFill>
                        </a:rPr>
                        <a:t>. User defined distributions &amp; link functions.</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Covariance &amp; Correlation Matrices</a:t>
                      </a:r>
                    </a:p>
                  </a:txBody>
                  <a:tcPr marL="89642" marR="89642" marT="44821" marB="44821" anchor="ctr"/>
                </a:tc>
                <a:extLst>
                  <a:ext uri="{0D108BD9-81ED-4DB2-BD59-A6C34878D82A}">
                    <a16:rowId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Logistic Regression</a:t>
                      </a:r>
                    </a:p>
                  </a:txBody>
                  <a:tcPr marL="89642" marR="89642" marT="44821" marB="44821" anchor="ctr"/>
                </a:tc>
                <a:extLst>
                  <a:ext uri="{0D108BD9-81ED-4DB2-BD59-A6C34878D82A}">
                    <a16:rowId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Classification &amp; Regression Trees</a:t>
                      </a:r>
                    </a:p>
                  </a:txBody>
                  <a:tcPr marL="89642" marR="89642" marT="44821" marB="44821" anchor="ctr"/>
                </a:tc>
                <a:extLst>
                  <a:ext uri="{0D108BD9-81ED-4DB2-BD59-A6C34878D82A}">
                    <a16:rowId xmlns:a16="http://schemas.microsoft.com/office/drawing/2014/main" val="1429639858"/>
                  </a:ext>
                </a:extLst>
              </a:tr>
              <a:tr h="272522">
                <a:tc>
                  <a:txBody>
                    <a:bodyPr/>
                    <a:lstStyle/>
                    <a:p>
                      <a:pPr>
                        <a:spcAft>
                          <a:spcPts val="1200"/>
                        </a:spcAft>
                      </a:pPr>
                      <a:r>
                        <a:rPr lang="en-US" sz="1200" dirty="0">
                          <a:solidFill>
                            <a:srgbClr val="002864"/>
                          </a:solidFill>
                        </a:rPr>
                        <a:t>Predictions/scoring for models</a:t>
                      </a:r>
                    </a:p>
                  </a:txBody>
                  <a:tcPr marL="89642" marR="89642" marT="44821" marB="44821" anchor="ctr"/>
                </a:tc>
                <a:extLst>
                  <a:ext uri="{0D108BD9-81ED-4DB2-BD59-A6C34878D82A}">
                    <a16:rowId xmlns:a16="http://schemas.microsoft.com/office/drawing/2014/main" val="799190524"/>
                  </a:ext>
                </a:extLst>
              </a:tr>
              <a:tr h="272522">
                <a:tc>
                  <a:txBody>
                    <a:bodyPr/>
                    <a:lstStyle/>
                    <a:p>
                      <a:pPr>
                        <a:spcAft>
                          <a:spcPts val="1200"/>
                        </a:spcAft>
                      </a:pPr>
                      <a:r>
                        <a:rPr lang="en-US" sz="1200" dirty="0">
                          <a:solidFill>
                            <a:srgbClr val="002864"/>
                          </a:solidFill>
                        </a:rPr>
                        <a:t>Residuals for all models</a:t>
                      </a:r>
                    </a:p>
                  </a:txBody>
                  <a:tcPr marL="89642" marR="89642" marT="44821" marB="44821" anchor="ctr"/>
                </a:tc>
                <a:extLst>
                  <a:ext uri="{0D108BD9-81ED-4DB2-BD59-A6C34878D82A}">
                    <a16:rowId xmlns:a16="http://schemas.microsoft.com/office/drawing/2014/main" val="1118046795"/>
                  </a:ext>
                </a:extLst>
              </a:tr>
            </a:tbl>
          </a:graphicData>
        </a:graphic>
      </p:graphicFrame>
      <p:grpSp>
        <p:nvGrpSpPr>
          <p:cNvPr id="12" name="Group 11"/>
          <p:cNvGrpSpPr/>
          <p:nvPr/>
        </p:nvGrpSpPr>
        <p:grpSpPr>
          <a:xfrm>
            <a:off x="10290099" y="5341788"/>
            <a:ext cx="711982" cy="711982"/>
            <a:chOff x="5761038" y="-1257601"/>
            <a:chExt cx="726259" cy="726259"/>
          </a:xfrm>
        </p:grpSpPr>
        <p:sp>
          <p:nvSpPr>
            <p:cNvPr id="8" name="Oval 7"/>
            <p:cNvSpPr/>
            <p:nvPr/>
          </p:nvSpPr>
          <p:spPr bwMode="auto">
            <a:xfrm>
              <a:off x="5761038" y="-1257601"/>
              <a:ext cx="726259" cy="7262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5"/>
            <p:cNvPicPr>
              <a:picLocks noChangeAspect="1"/>
            </p:cNvPicPr>
            <p:nvPr/>
          </p:nvPicPr>
          <p:blipFill>
            <a:blip r:embed="rId10" cstate="print"/>
            <a:srcRect/>
            <a:stretch>
              <a:fillRect/>
            </a:stretch>
          </p:blipFill>
          <p:spPr bwMode="auto">
            <a:xfrm>
              <a:off x="5894038" y="-1065287"/>
              <a:ext cx="460259" cy="341631"/>
            </a:xfrm>
            <a:prstGeom prst="rect">
              <a:avLst/>
            </a:prstGeom>
            <a:noFill/>
            <a:ln w="9525">
              <a:noFill/>
              <a:miter lim="800000"/>
              <a:headEnd/>
              <a:tailEnd/>
            </a:ln>
          </p:spPr>
        </p:pic>
      </p:grpSp>
    </p:spTree>
    <p:custDataLst>
      <p:custData r:id="rId1"/>
      <p:tags r:id="rId2"/>
    </p:custDataLst>
    <p:extLst>
      <p:ext uri="{BB962C8B-B14F-4D97-AF65-F5344CB8AC3E}">
        <p14:creationId xmlns:p14="http://schemas.microsoft.com/office/powerpoint/2010/main" val="383307556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Parallelization Strategies – Many Models</a:t>
            </a:r>
          </a:p>
        </p:txBody>
      </p:sp>
      <p:sp>
        <p:nvSpPr>
          <p:cNvPr id="3" name="TextBox 2"/>
          <p:cNvSpPr txBox="1"/>
          <p:nvPr/>
        </p:nvSpPr>
        <p:spPr>
          <a:xfrm>
            <a:off x="388189" y="1431985"/>
            <a:ext cx="11171207" cy="17789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Concurrency requires decomposability</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Consolas" panose="020B0609020204030204" pitchFamily="49" charset="0"/>
              </a:rPr>
              <a:t>rxExec</a:t>
            </a:r>
            <a:r>
              <a:rPr lang="en-US" sz="2400" dirty="0">
                <a:gradFill>
                  <a:gsLst>
                    <a:gs pos="2917">
                      <a:schemeClr val="tx1"/>
                    </a:gs>
                    <a:gs pos="30000">
                      <a:schemeClr val="tx1"/>
                    </a:gs>
                  </a:gsLst>
                  <a:lin ang="5400000" scaled="0"/>
                </a:gradFill>
              </a:rPr>
              <a:t> and </a:t>
            </a:r>
            <a:r>
              <a:rPr lang="en-US" sz="2400" dirty="0" err="1">
                <a:gradFill>
                  <a:gsLst>
                    <a:gs pos="2917">
                      <a:schemeClr val="tx1"/>
                    </a:gs>
                    <a:gs pos="30000">
                      <a:schemeClr val="tx1"/>
                    </a:gs>
                  </a:gsLst>
                  <a:lin ang="5400000" scaled="0"/>
                </a:gradFill>
                <a:latin typeface="Consolas" panose="020B0609020204030204" pitchFamily="49" charset="0"/>
              </a:rPr>
              <a:t>foreach</a:t>
            </a:r>
            <a:r>
              <a:rPr lang="en-US" sz="2400" dirty="0">
                <a:gradFill>
                  <a:gsLst>
                    <a:gs pos="2917">
                      <a:schemeClr val="tx1"/>
                    </a:gs>
                    <a:gs pos="30000">
                      <a:schemeClr val="tx1"/>
                    </a:gs>
                  </a:gsLst>
                  <a:lin ang="5400000" scaled="0"/>
                </a:gradFill>
              </a:rPr>
              <a:t> are portable </a:t>
            </a:r>
            <a:r>
              <a:rPr lang="en-US" sz="2400" dirty="0" err="1">
                <a:gradFill>
                  <a:gsLst>
                    <a:gs pos="2917">
                      <a:schemeClr val="tx1"/>
                    </a:gs>
                    <a:gs pos="30000">
                      <a:schemeClr val="tx1"/>
                    </a:gs>
                  </a:gsLst>
                  <a:lin ang="5400000" scaled="0"/>
                </a:gradFill>
              </a:rPr>
              <a:t>backends</a:t>
            </a:r>
            <a:r>
              <a:rPr lang="en-US" sz="2400" dirty="0">
                <a:gradFill>
                  <a:gsLst>
                    <a:gs pos="2917">
                      <a:schemeClr val="tx1"/>
                    </a:gs>
                    <a:gs pos="30000">
                      <a:schemeClr val="tx1"/>
                    </a:gs>
                  </a:gsLst>
                  <a:lin ang="5400000" scaled="0"/>
                </a:gradFill>
              </a:rPr>
              <a:t>, so they can be reused in a variety of contexts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graphicFrame>
        <p:nvGraphicFramePr>
          <p:cNvPr id="4" name="Table 3"/>
          <p:cNvGraphicFramePr>
            <a:graphicFrameLocks noGrp="1"/>
          </p:cNvGraphicFramePr>
          <p:nvPr>
            <p:extLst>
              <p:ext uri="{D42A27DB-BD31-4B8C-83A1-F6EECF244321}">
                <p14:modId xmlns:p14="http://schemas.microsoft.com/office/powerpoint/2010/main" val="623299730"/>
              </p:ext>
            </p:extLst>
          </p:nvPr>
        </p:nvGraphicFramePr>
        <p:xfrm>
          <a:off x="2847068" y="3210934"/>
          <a:ext cx="6253448" cy="2752979"/>
        </p:xfrm>
        <a:graphic>
          <a:graphicData uri="http://schemas.openxmlformats.org/drawingml/2006/table">
            <a:tbl>
              <a:tblPr firstRow="1" bandRow="1">
                <a:tableStyleId>{BC89EF96-8CEA-46FF-86C4-4CE0E7609802}</a:tableStyleId>
              </a:tblPr>
              <a:tblGrid>
                <a:gridCol w="3101404">
                  <a:extLst>
                    <a:ext uri="{9D8B030D-6E8A-4147-A177-3AD203B41FA5}">
                      <a16:colId xmlns:a16="http://schemas.microsoft.com/office/drawing/2014/main" val="842608362"/>
                    </a:ext>
                  </a:extLst>
                </a:gridCol>
                <a:gridCol w="3152044">
                  <a:extLst>
                    <a:ext uri="{9D8B030D-6E8A-4147-A177-3AD203B41FA5}">
                      <a16:colId xmlns:a16="http://schemas.microsoft.com/office/drawing/2014/main" val="3518425950"/>
                    </a:ext>
                  </a:extLst>
                </a:gridCol>
              </a:tblGrid>
              <a:tr h="370840">
                <a:tc>
                  <a:txBody>
                    <a:bodyPr/>
                    <a:lstStyle/>
                    <a:p>
                      <a:r>
                        <a:rPr lang="en-US" dirty="0"/>
                        <a:t>Available </a:t>
                      </a:r>
                      <a:r>
                        <a:rPr lang="en-US" dirty="0" err="1"/>
                        <a:t>Backends</a:t>
                      </a:r>
                      <a:endParaRPr lang="en-US" dirty="0"/>
                    </a:p>
                  </a:txBody>
                  <a:tcPr/>
                </a:tc>
                <a:tc>
                  <a:txBody>
                    <a:bodyPr/>
                    <a:lstStyle/>
                    <a:p>
                      <a:endParaRPr lang="en-US" dirty="0"/>
                    </a:p>
                  </a:txBody>
                  <a:tcPr/>
                </a:tc>
                <a:extLst>
                  <a:ext uri="{0D108BD9-81ED-4DB2-BD59-A6C34878D82A}">
                    <a16:rowId xmlns:a16="http://schemas.microsoft.com/office/drawing/2014/main" val="423828644"/>
                  </a:ext>
                </a:extLst>
              </a:tr>
              <a:tr h="370840">
                <a:tc>
                  <a:txBody>
                    <a:bodyPr/>
                    <a:lstStyle/>
                    <a:p>
                      <a:pPr marL="0" marR="0" lvl="0" indent="0" algn="l" defTabSz="914516" rtl="0" eaLnBrk="1" fontAlgn="auto" latinLnBrk="0" hangingPunct="1">
                        <a:lnSpc>
                          <a:spcPct val="100000"/>
                        </a:lnSpc>
                        <a:spcBef>
                          <a:spcPts val="0"/>
                        </a:spcBef>
                        <a:spcAft>
                          <a:spcPts val="0"/>
                        </a:spcAft>
                        <a:buClrTx/>
                        <a:buSzTx/>
                        <a:buFontTx/>
                        <a:buNone/>
                        <a:tabLst/>
                        <a:defRPr/>
                      </a:pPr>
                      <a:r>
                        <a:rPr lang="en-US" b="1" dirty="0" err="1">
                          <a:latin typeface="Consolas" panose="020B0609020204030204" pitchFamily="49" charset="0"/>
                        </a:rPr>
                        <a:t>doParallel</a:t>
                      </a:r>
                      <a:r>
                        <a:rPr lang="en-US" dirty="0">
                          <a:latin typeface="Consolas" panose="020B0609020204030204" pitchFamily="49" charset="0"/>
                        </a:rPr>
                        <a:t> | </a:t>
                      </a:r>
                      <a:r>
                        <a:rPr lang="en-US" dirty="0" err="1">
                          <a:latin typeface="Consolas" panose="020B0609020204030204" pitchFamily="49" charset="0"/>
                        </a:rPr>
                        <a:t>doMC</a:t>
                      </a:r>
                      <a:r>
                        <a:rPr lang="en-US" dirty="0">
                          <a:latin typeface="Consolas" panose="020B0609020204030204" pitchFamily="49" charset="0"/>
                        </a:rPr>
                        <a:t> |</a:t>
                      </a:r>
                      <a:r>
                        <a:rPr lang="en-US" baseline="0" dirty="0">
                          <a:latin typeface="Consolas" panose="020B0609020204030204" pitchFamily="49" charset="0"/>
                        </a:rPr>
                        <a:t> </a:t>
                      </a:r>
                      <a:r>
                        <a:rPr lang="en-US" baseline="0" dirty="0" err="1">
                          <a:latin typeface="Consolas" panose="020B0609020204030204" pitchFamily="49" charset="0"/>
                        </a:rPr>
                        <a:t>doSNOW</a:t>
                      </a:r>
                      <a:endParaRPr lang="en-US" dirty="0">
                        <a:latin typeface="Consolas" panose="020B0609020204030204" pitchFamily="49" charset="0"/>
                      </a:endParaRPr>
                    </a:p>
                    <a:p>
                      <a:endParaRPr lang="en-US" dirty="0">
                        <a:latin typeface="Consolas" panose="020B0609020204030204" pitchFamily="49" charset="0"/>
                      </a:endParaRPr>
                    </a:p>
                  </a:txBody>
                  <a:tcPr/>
                </a:tc>
                <a:tc>
                  <a:txBody>
                    <a:bodyPr/>
                    <a:lstStyle/>
                    <a:p>
                      <a:r>
                        <a:rPr lang="en-US" dirty="0">
                          <a:hlinkClick r:id="rId3"/>
                        </a:rPr>
                        <a:t>CPU</a:t>
                      </a:r>
                      <a:r>
                        <a:rPr lang="en-US" baseline="0" dirty="0">
                          <a:hlinkClick r:id="rId3"/>
                        </a:rPr>
                        <a:t> threads</a:t>
                      </a:r>
                      <a:endParaRPr lang="en-US" dirty="0"/>
                    </a:p>
                  </a:txBody>
                  <a:tcPr/>
                </a:tc>
                <a:extLst>
                  <a:ext uri="{0D108BD9-81ED-4DB2-BD59-A6C34878D82A}">
                    <a16:rowId xmlns:a16="http://schemas.microsoft.com/office/drawing/2014/main" val="68301762"/>
                  </a:ext>
                </a:extLst>
              </a:tr>
              <a:tr h="370840">
                <a:tc>
                  <a:txBody>
                    <a:bodyPr/>
                    <a:lstStyle/>
                    <a:p>
                      <a:r>
                        <a:rPr lang="en-US" dirty="0" err="1">
                          <a:latin typeface="Consolas" panose="020B0609020204030204" pitchFamily="49" charset="0"/>
                        </a:rPr>
                        <a:t>doMPI</a:t>
                      </a:r>
                      <a:endParaRPr lang="en-US" dirty="0">
                        <a:latin typeface="Consolas" panose="020B0609020204030204" pitchFamily="49" charset="0"/>
                      </a:endParaRPr>
                    </a:p>
                  </a:txBody>
                  <a:tcPr/>
                </a:tc>
                <a:tc>
                  <a:txBody>
                    <a:bodyPr/>
                    <a:lstStyle/>
                    <a:p>
                      <a:r>
                        <a:rPr lang="en-US" dirty="0">
                          <a:hlinkClick r:id="rId4"/>
                        </a:rPr>
                        <a:t>MPI Ring</a:t>
                      </a:r>
                      <a:endParaRPr lang="en-US" dirty="0"/>
                    </a:p>
                  </a:txBody>
                  <a:tcPr/>
                </a:tc>
                <a:extLst>
                  <a:ext uri="{0D108BD9-81ED-4DB2-BD59-A6C34878D82A}">
                    <a16:rowId xmlns:a16="http://schemas.microsoft.com/office/drawing/2014/main" val="3316597356"/>
                  </a:ext>
                </a:extLst>
              </a:tr>
              <a:tr h="370840">
                <a:tc>
                  <a:txBody>
                    <a:bodyPr/>
                    <a:lstStyle/>
                    <a:p>
                      <a:r>
                        <a:rPr lang="en-US" dirty="0" err="1">
                          <a:latin typeface="Consolas" panose="020B0609020204030204" pitchFamily="49" charset="0"/>
                        </a:rPr>
                        <a:t>RxSpark</a:t>
                      </a:r>
                      <a:endParaRPr lang="en-US" dirty="0">
                        <a:latin typeface="Consolas" panose="020B0609020204030204" pitchFamily="49" charset="0"/>
                      </a:endParaRPr>
                    </a:p>
                  </a:txBody>
                  <a:tcPr/>
                </a:tc>
                <a:tc>
                  <a:txBody>
                    <a:bodyPr/>
                    <a:lstStyle/>
                    <a:p>
                      <a:r>
                        <a:rPr lang="en-US" dirty="0">
                          <a:hlinkClick r:id="rId5"/>
                        </a:rPr>
                        <a:t>Spark Cluster</a:t>
                      </a:r>
                      <a:endParaRPr lang="en-US" dirty="0"/>
                    </a:p>
                  </a:txBody>
                  <a:tcPr/>
                </a:tc>
                <a:extLst>
                  <a:ext uri="{0D108BD9-81ED-4DB2-BD59-A6C34878D82A}">
                    <a16:rowId xmlns:a16="http://schemas.microsoft.com/office/drawing/2014/main" val="753070625"/>
                  </a:ext>
                </a:extLst>
              </a:tr>
              <a:tr h="370840">
                <a:tc>
                  <a:txBody>
                    <a:bodyPr/>
                    <a:lstStyle/>
                    <a:p>
                      <a:r>
                        <a:rPr lang="en-US" dirty="0" err="1">
                          <a:latin typeface="Consolas" panose="020B0609020204030204" pitchFamily="49" charset="0"/>
                        </a:rPr>
                        <a:t>doAzureParallel</a:t>
                      </a:r>
                      <a:endParaRPr lang="en-US" dirty="0">
                        <a:latin typeface="Consolas" panose="020B0609020204030204" pitchFamily="49" charset="0"/>
                      </a:endParaRPr>
                    </a:p>
                  </a:txBody>
                  <a:tcPr/>
                </a:tc>
                <a:tc>
                  <a:txBody>
                    <a:bodyPr/>
                    <a:lstStyle/>
                    <a:p>
                      <a:r>
                        <a:rPr lang="en-US" dirty="0">
                          <a:hlinkClick r:id="rId6"/>
                        </a:rPr>
                        <a:t>Azure Batch Shipyard</a:t>
                      </a:r>
                      <a:endParaRPr lang="en-US" dirty="0"/>
                    </a:p>
                  </a:txBody>
                  <a:tcPr/>
                </a:tc>
                <a:extLst>
                  <a:ext uri="{0D108BD9-81ED-4DB2-BD59-A6C34878D82A}">
                    <a16:rowId xmlns:a16="http://schemas.microsoft.com/office/drawing/2014/main" val="3630698086"/>
                  </a:ext>
                </a:extLst>
              </a:tr>
              <a:tr h="370840">
                <a:tc>
                  <a:txBody>
                    <a:bodyPr/>
                    <a:lstStyle/>
                    <a:p>
                      <a:r>
                        <a:rPr lang="en-US" dirty="0" err="1">
                          <a:latin typeface="Consolas" panose="020B0609020204030204" pitchFamily="49" charset="0"/>
                        </a:rPr>
                        <a:t>doRedis</a:t>
                      </a:r>
                      <a:endParaRPr lang="en-US" dirty="0">
                        <a:latin typeface="Consolas" panose="020B0609020204030204" pitchFamily="49" charset="0"/>
                      </a:endParaRPr>
                    </a:p>
                  </a:txBody>
                  <a:tcPr/>
                </a:tc>
                <a:tc>
                  <a:txBody>
                    <a:bodyPr/>
                    <a:lstStyle/>
                    <a:p>
                      <a:r>
                        <a:rPr lang="en-US" dirty="0" err="1">
                          <a:hlinkClick r:id="rId7"/>
                        </a:rPr>
                        <a:t>Redis</a:t>
                      </a:r>
                      <a:r>
                        <a:rPr lang="en-US" dirty="0">
                          <a:hlinkClick r:id="rId7"/>
                        </a:rPr>
                        <a:t> Database</a:t>
                      </a:r>
                      <a:endParaRPr lang="en-US" dirty="0"/>
                    </a:p>
                  </a:txBody>
                  <a:tcPr/>
                </a:tc>
                <a:extLst>
                  <a:ext uri="{0D108BD9-81ED-4DB2-BD59-A6C34878D82A}">
                    <a16:rowId xmlns:a16="http://schemas.microsoft.com/office/drawing/2014/main" val="410497991"/>
                  </a:ext>
                </a:extLst>
              </a:tr>
            </a:tbl>
          </a:graphicData>
        </a:graphic>
      </p:graphicFrame>
    </p:spTree>
    <p:extLst>
      <p:ext uri="{BB962C8B-B14F-4D97-AF65-F5344CB8AC3E}">
        <p14:creationId xmlns:p14="http://schemas.microsoft.com/office/powerpoint/2010/main" val="12311098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What’s Data Science?</a:t>
            </a:r>
          </a:p>
        </p:txBody>
      </p:sp>
      <p:pic>
        <p:nvPicPr>
          <p:cNvPr id="1026" name="Picture 2" descr="Data_Science_V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2560" y="1243813"/>
            <a:ext cx="5029200" cy="4800600"/>
          </a:xfrm>
          <a:prstGeom prst="rect">
            <a:avLst/>
          </a:prstGeom>
          <a:blipFill dpi="0" rotWithShape="1">
            <a:blip r:embed="rId4"/>
            <a:srcRect/>
            <a:tile tx="0" ty="0" sx="100000" sy="100000" flip="none" algn="tl"/>
          </a:blipFill>
          <a:effectLst>
            <a:glow rad="711200">
              <a:schemeClr val="accent1">
                <a:alpha val="40000"/>
              </a:schemeClr>
            </a:glow>
            <a:outerShdw blurRad="50800" dist="50800" dir="4860000" algn="ctr" rotWithShape="0">
              <a:srgbClr val="000000">
                <a:alpha val="3000"/>
              </a:srgbClr>
            </a:outerShdw>
          </a:effectLst>
        </p:spPr>
      </p:pic>
      <p:sp>
        <p:nvSpPr>
          <p:cNvPr id="4" name="TextBox 3"/>
          <p:cNvSpPr txBox="1"/>
          <p:nvPr/>
        </p:nvSpPr>
        <p:spPr>
          <a:xfrm>
            <a:off x="118872" y="6099048"/>
            <a:ext cx="1198778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Drew Conway: http://drewconway.com/zia/2013/3/26/the-data-science-venn-diagram</a:t>
            </a:r>
          </a:p>
        </p:txBody>
      </p:sp>
    </p:spTree>
    <p:extLst>
      <p:ext uri="{BB962C8B-B14F-4D97-AF65-F5344CB8AC3E}">
        <p14:creationId xmlns:p14="http://schemas.microsoft.com/office/powerpoint/2010/main" val="41759872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Don’t be Evil!</a:t>
            </a:r>
          </a:p>
        </p:txBody>
      </p:sp>
      <p:pic>
        <p:nvPicPr>
          <p:cNvPr id="2052" name="Picture 4" descr="http://joelgrus.com/wp-content/uploads/2013/06/VennDiagra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0270" y="1504187"/>
            <a:ext cx="6506337" cy="45300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8872" y="6099048"/>
            <a:ext cx="1198778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Joel Grus: http://joelgrus.com/2013/06/09/post-prism-data-science-venn-diagram/</a:t>
            </a:r>
          </a:p>
        </p:txBody>
      </p:sp>
    </p:spTree>
    <p:extLst>
      <p:ext uri="{BB962C8B-B14F-4D97-AF65-F5344CB8AC3E}">
        <p14:creationId xmlns:p14="http://schemas.microsoft.com/office/powerpoint/2010/main" val="7649074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60518"/>
            <a:ext cx="11655840" cy="899665"/>
          </a:xfrm>
        </p:spPr>
        <p:txBody>
          <a:bodyPr/>
          <a:lstStyle/>
          <a:p>
            <a:r>
              <a:rPr lang="en-US" dirty="0"/>
              <a:t>The Dimensions of Scalability – Technologies</a:t>
            </a:r>
          </a:p>
        </p:txBody>
      </p:sp>
      <p:cxnSp>
        <p:nvCxnSpPr>
          <p:cNvPr id="9" name="Straight Arrow Connector 8"/>
          <p:cNvCxnSpPr/>
          <p:nvPr/>
        </p:nvCxnSpPr>
        <p:spPr>
          <a:xfrm flipH="1" flipV="1">
            <a:off x="178688" y="1148370"/>
            <a:ext cx="43543" cy="34471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22231" y="4595513"/>
            <a:ext cx="4097963" cy="0"/>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2231" y="4595513"/>
            <a:ext cx="2048981" cy="20247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22231" y="921899"/>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Data</a:t>
            </a:r>
          </a:p>
        </p:txBody>
      </p:sp>
      <p:sp>
        <p:nvSpPr>
          <p:cNvPr id="21" name="TextBox 20"/>
          <p:cNvSpPr txBox="1"/>
          <p:nvPr/>
        </p:nvSpPr>
        <p:spPr>
          <a:xfrm>
            <a:off x="3935491" y="4022141"/>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Models</a:t>
            </a:r>
          </a:p>
        </p:txBody>
      </p:sp>
      <p:sp>
        <p:nvSpPr>
          <p:cNvPr id="22" name="TextBox 21"/>
          <p:cNvSpPr txBox="1"/>
          <p:nvPr/>
        </p:nvSpPr>
        <p:spPr>
          <a:xfrm>
            <a:off x="2271212" y="6190068"/>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Many Models</a:t>
            </a:r>
          </a:p>
        </p:txBody>
      </p:sp>
      <p:sp>
        <p:nvSpPr>
          <p:cNvPr id="23" name="TextBox 22"/>
          <p:cNvSpPr txBox="1"/>
          <p:nvPr/>
        </p:nvSpPr>
        <p:spPr>
          <a:xfrm>
            <a:off x="2288810" y="2070583"/>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Microsoft ML Server</a:t>
            </a:r>
          </a:p>
        </p:txBody>
      </p:sp>
      <p:sp>
        <p:nvSpPr>
          <p:cNvPr id="24" name="TextBox 23"/>
          <p:cNvSpPr txBox="1"/>
          <p:nvPr/>
        </p:nvSpPr>
        <p:spPr>
          <a:xfrm>
            <a:off x="3803631" y="1280935"/>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CNTK</a:t>
            </a:r>
          </a:p>
        </p:txBody>
      </p:sp>
      <p:sp>
        <p:nvSpPr>
          <p:cNvPr id="25" name="TextBox 24"/>
          <p:cNvSpPr txBox="1"/>
          <p:nvPr/>
        </p:nvSpPr>
        <p:spPr>
          <a:xfrm>
            <a:off x="2762013" y="5607884"/>
            <a:ext cx="2083236" cy="544765"/>
          </a:xfrm>
          <a:prstGeom prst="rect">
            <a:avLst/>
          </a:prstGeom>
          <a:noFill/>
        </p:spPr>
        <p:txBody>
          <a:bodyPr wrap="square" lIns="182880" tIns="146304" rIns="182880" bIns="146304" rtlCol="0">
            <a:spAutoFit/>
          </a:bodyPr>
          <a:lstStyle/>
          <a:p>
            <a:pPr>
              <a:lnSpc>
                <a:spcPct val="90000"/>
              </a:lnSpc>
              <a:spcAft>
                <a:spcPts val="600"/>
              </a:spcAft>
            </a:pPr>
            <a:r>
              <a:rPr lang="en-US" i="1" dirty="0" err="1">
                <a:solidFill>
                  <a:srgbClr val="FF0000"/>
                </a:solidFill>
                <a:latin typeface="+mj-lt"/>
              </a:rPr>
              <a:t>doAzureParallel</a:t>
            </a:r>
            <a:endParaRPr lang="en-US" i="1" dirty="0">
              <a:solidFill>
                <a:srgbClr val="FF0000"/>
              </a:solidFill>
              <a:latin typeface="+mj-lt"/>
            </a:endParaRPr>
          </a:p>
        </p:txBody>
      </p:sp>
      <p:sp>
        <p:nvSpPr>
          <p:cNvPr id="26" name="TextBox 25"/>
          <p:cNvSpPr txBox="1"/>
          <p:nvPr/>
        </p:nvSpPr>
        <p:spPr>
          <a:xfrm>
            <a:off x="1090110" y="4662013"/>
            <a:ext cx="240102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latin typeface="+mj-lt"/>
              </a:rPr>
              <a:t>Azure Stream Analytics</a:t>
            </a:r>
          </a:p>
        </p:txBody>
      </p:sp>
      <p:sp>
        <p:nvSpPr>
          <p:cNvPr id="27" name="TextBox 26"/>
          <p:cNvSpPr txBox="1"/>
          <p:nvPr/>
        </p:nvSpPr>
        <p:spPr>
          <a:xfrm>
            <a:off x="132423" y="1641601"/>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Hadoop/HDInsight</a:t>
            </a:r>
          </a:p>
        </p:txBody>
      </p:sp>
      <p:sp>
        <p:nvSpPr>
          <p:cNvPr id="29" name="TextBox 28"/>
          <p:cNvSpPr txBox="1"/>
          <p:nvPr/>
        </p:nvSpPr>
        <p:spPr>
          <a:xfrm>
            <a:off x="1497093" y="2884752"/>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Spark ML</a:t>
            </a:r>
          </a:p>
        </p:txBody>
      </p:sp>
      <p:sp>
        <p:nvSpPr>
          <p:cNvPr id="30" name="TextBox 29"/>
          <p:cNvSpPr txBox="1"/>
          <p:nvPr/>
        </p:nvSpPr>
        <p:spPr>
          <a:xfrm>
            <a:off x="161633" y="2736641"/>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70C0"/>
                </a:solidFill>
                <a:latin typeface="+mj-lt"/>
              </a:rPr>
              <a:t>Spark SQL</a:t>
            </a:r>
          </a:p>
        </p:txBody>
      </p:sp>
      <p:sp>
        <p:nvSpPr>
          <p:cNvPr id="31" name="TextBox 30"/>
          <p:cNvSpPr txBox="1"/>
          <p:nvPr/>
        </p:nvSpPr>
        <p:spPr>
          <a:xfrm>
            <a:off x="1989472" y="1258192"/>
            <a:ext cx="126087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3">
                    <a:lumMod val="60000"/>
                    <a:lumOff val="40000"/>
                  </a:schemeClr>
                </a:solidFill>
                <a:latin typeface="+mj-lt"/>
              </a:rPr>
              <a:t>ADLA</a:t>
            </a:r>
          </a:p>
        </p:txBody>
      </p:sp>
      <p:sp>
        <p:nvSpPr>
          <p:cNvPr id="33" name="TextBox 32"/>
          <p:cNvSpPr txBox="1"/>
          <p:nvPr/>
        </p:nvSpPr>
        <p:spPr>
          <a:xfrm>
            <a:off x="178688" y="2165085"/>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SQL DW</a:t>
            </a:r>
          </a:p>
        </p:txBody>
      </p:sp>
      <p:sp>
        <p:nvSpPr>
          <p:cNvPr id="34" name="TextBox 33"/>
          <p:cNvSpPr txBox="1"/>
          <p:nvPr/>
        </p:nvSpPr>
        <p:spPr>
          <a:xfrm>
            <a:off x="2762013" y="3965441"/>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Stan</a:t>
            </a:r>
          </a:p>
        </p:txBody>
      </p:sp>
      <p:sp>
        <p:nvSpPr>
          <p:cNvPr id="35" name="TextBox 34"/>
          <p:cNvSpPr txBox="1"/>
          <p:nvPr/>
        </p:nvSpPr>
        <p:spPr>
          <a:xfrm>
            <a:off x="2078861" y="3582222"/>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Infer.NET</a:t>
            </a:r>
          </a:p>
        </p:txBody>
      </p:sp>
      <p:sp>
        <p:nvSpPr>
          <p:cNvPr id="36" name="TextBox 35"/>
          <p:cNvSpPr txBox="1"/>
          <p:nvPr/>
        </p:nvSpPr>
        <p:spPr>
          <a:xfrm>
            <a:off x="3095696" y="2618287"/>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i="1" dirty="0" err="1">
                <a:solidFill>
                  <a:schemeClr val="accent3">
                    <a:lumMod val="60000"/>
                    <a:lumOff val="40000"/>
                  </a:schemeClr>
                </a:solidFill>
                <a:latin typeface="+mj-lt"/>
              </a:rPr>
              <a:t>XGBoost</a:t>
            </a:r>
            <a:r>
              <a:rPr lang="en-US" i="1" dirty="0">
                <a:solidFill>
                  <a:schemeClr val="accent3">
                    <a:lumMod val="60000"/>
                    <a:lumOff val="40000"/>
                  </a:schemeClr>
                </a:solidFill>
                <a:latin typeface="+mj-lt"/>
              </a:rPr>
              <a:t> / </a:t>
            </a:r>
            <a:r>
              <a:rPr lang="en-US" i="1" dirty="0" err="1">
                <a:solidFill>
                  <a:schemeClr val="accent3">
                    <a:lumMod val="60000"/>
                    <a:lumOff val="40000"/>
                  </a:schemeClr>
                </a:solidFill>
                <a:latin typeface="+mj-lt"/>
              </a:rPr>
              <a:t>LightGBM</a:t>
            </a:r>
            <a:endParaRPr lang="en-US" i="1" dirty="0">
              <a:solidFill>
                <a:schemeClr val="accent3">
                  <a:lumMod val="60000"/>
                  <a:lumOff val="40000"/>
                </a:schemeClr>
              </a:solidFill>
              <a:latin typeface="+mj-lt"/>
            </a:endParaRPr>
          </a:p>
        </p:txBody>
      </p:sp>
      <p:sp>
        <p:nvSpPr>
          <p:cNvPr id="55" name="TextBox 54"/>
          <p:cNvSpPr txBox="1"/>
          <p:nvPr/>
        </p:nvSpPr>
        <p:spPr>
          <a:xfrm>
            <a:off x="1370782" y="5168886"/>
            <a:ext cx="2083236"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FF0000"/>
                </a:solidFill>
                <a:latin typeface="+mj-lt"/>
              </a:rPr>
              <a:t>Cognitive Services / ML APIs</a:t>
            </a:r>
          </a:p>
        </p:txBody>
      </p:sp>
      <p:sp>
        <p:nvSpPr>
          <p:cNvPr id="4" name="TextBox 3"/>
          <p:cNvSpPr txBox="1"/>
          <p:nvPr/>
        </p:nvSpPr>
        <p:spPr>
          <a:xfrm>
            <a:off x="6157483" y="1280935"/>
            <a:ext cx="5330574" cy="13696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Scalability is a continuous spectrum of at least three dimensions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5" name="TextBox 4"/>
          <p:cNvSpPr txBox="1"/>
          <p:nvPr/>
        </p:nvSpPr>
        <p:spPr>
          <a:xfrm>
            <a:off x="6262777" y="2122101"/>
            <a:ext cx="5391510"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latin typeface="+mj-lt"/>
              </a:rPr>
              <a:t>Scaling up to large data</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Cheap/commodity hardware</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Fast readers / high throughput</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Portability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6" name="TextBox 5"/>
          <p:cNvSpPr txBox="1"/>
          <p:nvPr/>
        </p:nvSpPr>
        <p:spPr>
          <a:xfrm>
            <a:off x="6262777" y="3911331"/>
            <a:ext cx="5225280"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C000"/>
                </a:solidFill>
                <a:latin typeface="+mj-lt"/>
              </a:rPr>
              <a:t>Scaling up to large models</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Large memory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Parallelization – CPU </a:t>
            </a:r>
            <a:r>
              <a:rPr lang="en-US" sz="2400" dirty="0" err="1">
                <a:solidFill>
                  <a:srgbClr val="FFC000"/>
                </a:solidFill>
                <a:latin typeface="+mj-lt"/>
              </a:rPr>
              <a:t>plateu</a:t>
            </a:r>
            <a:endParaRPr lang="en-US" sz="2400" dirty="0">
              <a:solidFill>
                <a:srgbClr val="FFC000"/>
              </a:solidFill>
              <a:latin typeface="+mj-lt"/>
            </a:endParaRP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7" name="TextBox 6"/>
          <p:cNvSpPr txBox="1"/>
          <p:nvPr/>
        </p:nvSpPr>
        <p:spPr>
          <a:xfrm>
            <a:off x="6357668" y="5128275"/>
            <a:ext cx="5130389"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0000"/>
                </a:solidFill>
                <a:latin typeface="+mj-lt"/>
              </a:rPr>
              <a:t>Scaling up to many models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Fast algorithms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Fast scoring</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Compiled architectures</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455686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anim calcmode="lin" valueType="num">
                                      <p:cBhvr>
                                        <p:cTn id="32" dur="1000" fill="hold"/>
                                        <p:tgtEl>
                                          <p:spTgt spid="27"/>
                                        </p:tgtEl>
                                        <p:attrNameLst>
                                          <p:attrName>ppt_x</p:attrName>
                                        </p:attrNameLst>
                                      </p:cBhvr>
                                      <p:tavLst>
                                        <p:tav tm="0">
                                          <p:val>
                                            <p:strVal val="#ppt_x"/>
                                          </p:val>
                                        </p:tav>
                                        <p:tav tm="100000">
                                          <p:val>
                                            <p:strVal val="#ppt_x"/>
                                          </p:val>
                                        </p:tav>
                                      </p:tavLst>
                                    </p:anim>
                                    <p:anim calcmode="lin" valueType="num">
                                      <p:cBhvr>
                                        <p:cTn id="33" dur="1000" fill="hold"/>
                                        <p:tgtEl>
                                          <p:spTgt spid="2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1000"/>
                                        <p:tgtEl>
                                          <p:spTgt spid="33"/>
                                        </p:tgtEl>
                                      </p:cBhvr>
                                    </p:animEffect>
                                    <p:anim calcmode="lin" valueType="num">
                                      <p:cBhvr>
                                        <p:cTn id="37" dur="1000" fill="hold"/>
                                        <p:tgtEl>
                                          <p:spTgt spid="33"/>
                                        </p:tgtEl>
                                        <p:attrNameLst>
                                          <p:attrName>ppt_x</p:attrName>
                                        </p:attrNameLst>
                                      </p:cBhvr>
                                      <p:tavLst>
                                        <p:tav tm="0">
                                          <p:val>
                                            <p:strVal val="#ppt_x"/>
                                          </p:val>
                                        </p:tav>
                                        <p:tav tm="100000">
                                          <p:val>
                                            <p:strVal val="#ppt_x"/>
                                          </p:val>
                                        </p:tav>
                                      </p:tavLst>
                                    </p:anim>
                                    <p:anim calcmode="lin" valueType="num">
                                      <p:cBhvr>
                                        <p:cTn id="38" dur="1000" fill="hold"/>
                                        <p:tgtEl>
                                          <p:spTgt spid="33"/>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500"/>
                                        <p:tgtEl>
                                          <p:spTgt spid="3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500"/>
                                        <p:tgtEl>
                                          <p:spTgt spid="2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500"/>
                                        <p:tgtEl>
                                          <p:spTgt spid="2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5" grpId="0"/>
      <p:bldP spid="26" grpId="0"/>
      <p:bldP spid="27" grpId="0"/>
      <p:bldP spid="29" grpId="0"/>
      <p:bldP spid="30" grpId="0"/>
      <p:bldP spid="31" grpId="0"/>
      <p:bldP spid="33" grpId="0"/>
      <p:bldP spid="34" grpId="0"/>
      <p:bldP spid="35" grpId="0"/>
      <p:bldP spid="36" grpId="0"/>
      <p:bldP spid="55" grpId="0"/>
      <p:bldP spid="4" grpId="0"/>
      <p:bldP spid="5"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60518"/>
            <a:ext cx="11655840" cy="899665"/>
          </a:xfrm>
        </p:spPr>
        <p:txBody>
          <a:bodyPr/>
          <a:lstStyle/>
          <a:p>
            <a:r>
              <a:rPr lang="en-US" dirty="0"/>
              <a:t>The Dimensions of Scalability – Use Cases</a:t>
            </a:r>
          </a:p>
        </p:txBody>
      </p:sp>
      <p:cxnSp>
        <p:nvCxnSpPr>
          <p:cNvPr id="9" name="Straight Arrow Connector 8"/>
          <p:cNvCxnSpPr/>
          <p:nvPr/>
        </p:nvCxnSpPr>
        <p:spPr>
          <a:xfrm flipH="1" flipV="1">
            <a:off x="281473" y="1148370"/>
            <a:ext cx="43543" cy="34471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25016" y="4595513"/>
            <a:ext cx="4097963" cy="0"/>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25016" y="4595513"/>
            <a:ext cx="2048981" cy="20247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5016" y="921899"/>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Data</a:t>
            </a:r>
          </a:p>
        </p:txBody>
      </p:sp>
      <p:sp>
        <p:nvSpPr>
          <p:cNvPr id="21" name="TextBox 20"/>
          <p:cNvSpPr txBox="1"/>
          <p:nvPr/>
        </p:nvSpPr>
        <p:spPr>
          <a:xfrm>
            <a:off x="4038276" y="4022141"/>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Models</a:t>
            </a:r>
          </a:p>
        </p:txBody>
      </p:sp>
      <p:sp>
        <p:nvSpPr>
          <p:cNvPr id="22" name="TextBox 21"/>
          <p:cNvSpPr txBox="1"/>
          <p:nvPr/>
        </p:nvSpPr>
        <p:spPr>
          <a:xfrm>
            <a:off x="2373997" y="6190068"/>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Many Models</a:t>
            </a:r>
          </a:p>
        </p:txBody>
      </p:sp>
      <p:sp>
        <p:nvSpPr>
          <p:cNvPr id="23" name="TextBox 22"/>
          <p:cNvSpPr txBox="1"/>
          <p:nvPr/>
        </p:nvSpPr>
        <p:spPr>
          <a:xfrm>
            <a:off x="2391595" y="2070583"/>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Anomaly Detection</a:t>
            </a:r>
          </a:p>
        </p:txBody>
      </p:sp>
      <p:sp>
        <p:nvSpPr>
          <p:cNvPr id="24" name="TextBox 23"/>
          <p:cNvSpPr txBox="1"/>
          <p:nvPr/>
        </p:nvSpPr>
        <p:spPr>
          <a:xfrm>
            <a:off x="3906416" y="1280935"/>
            <a:ext cx="2353852"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Robotics/Reinforcement Learning</a:t>
            </a:r>
          </a:p>
        </p:txBody>
      </p:sp>
      <p:sp>
        <p:nvSpPr>
          <p:cNvPr id="25" name="TextBox 24"/>
          <p:cNvSpPr txBox="1"/>
          <p:nvPr/>
        </p:nvSpPr>
        <p:spPr>
          <a:xfrm>
            <a:off x="2995707" y="4792281"/>
            <a:ext cx="208323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latin typeface="+mj-lt"/>
              </a:rPr>
              <a:t>Speech / Translation</a:t>
            </a:r>
          </a:p>
        </p:txBody>
      </p:sp>
      <p:sp>
        <p:nvSpPr>
          <p:cNvPr id="26" name="TextBox 25"/>
          <p:cNvSpPr txBox="1"/>
          <p:nvPr/>
        </p:nvSpPr>
        <p:spPr>
          <a:xfrm>
            <a:off x="1217027" y="4765490"/>
            <a:ext cx="2401026" cy="544765"/>
          </a:xfrm>
          <a:prstGeom prst="rect">
            <a:avLst/>
          </a:prstGeom>
          <a:noFill/>
        </p:spPr>
        <p:txBody>
          <a:bodyPr wrap="square" lIns="182880" tIns="146304" rIns="182880" bIns="146304" rtlCol="0">
            <a:spAutoFit/>
          </a:bodyPr>
          <a:lstStyle/>
          <a:p>
            <a:pPr>
              <a:lnSpc>
                <a:spcPct val="90000"/>
              </a:lnSpc>
              <a:spcAft>
                <a:spcPts val="600"/>
              </a:spcAft>
            </a:pPr>
            <a:r>
              <a:rPr lang="en-US" dirty="0" err="1">
                <a:solidFill>
                  <a:srgbClr val="FF0000"/>
                </a:solidFill>
                <a:latin typeface="+mj-lt"/>
              </a:rPr>
              <a:t>IoT</a:t>
            </a:r>
            <a:endParaRPr lang="en-US" dirty="0">
              <a:solidFill>
                <a:srgbClr val="FF0000"/>
              </a:solidFill>
              <a:latin typeface="+mj-lt"/>
            </a:endParaRPr>
          </a:p>
        </p:txBody>
      </p:sp>
      <p:sp>
        <p:nvSpPr>
          <p:cNvPr id="27" name="TextBox 26"/>
          <p:cNvSpPr txBox="1"/>
          <p:nvPr/>
        </p:nvSpPr>
        <p:spPr>
          <a:xfrm>
            <a:off x="251507" y="3615201"/>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OLTP/OLAP</a:t>
            </a:r>
          </a:p>
        </p:txBody>
      </p:sp>
      <p:sp>
        <p:nvSpPr>
          <p:cNvPr id="29" name="TextBox 28"/>
          <p:cNvSpPr txBox="1"/>
          <p:nvPr/>
        </p:nvSpPr>
        <p:spPr>
          <a:xfrm>
            <a:off x="1599878" y="2884752"/>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B050"/>
                </a:solidFill>
                <a:latin typeface="+mj-lt"/>
              </a:rPr>
              <a:t>Classification</a:t>
            </a:r>
          </a:p>
        </p:txBody>
      </p:sp>
      <p:sp>
        <p:nvSpPr>
          <p:cNvPr id="30" name="TextBox 29"/>
          <p:cNvSpPr txBox="1"/>
          <p:nvPr/>
        </p:nvSpPr>
        <p:spPr>
          <a:xfrm>
            <a:off x="245414" y="1601202"/>
            <a:ext cx="1635324"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70C0"/>
                </a:solidFill>
                <a:latin typeface="+mj-lt"/>
              </a:rPr>
              <a:t>Interactive Querying</a:t>
            </a:r>
          </a:p>
        </p:txBody>
      </p:sp>
      <p:sp>
        <p:nvSpPr>
          <p:cNvPr id="31" name="TextBox 30"/>
          <p:cNvSpPr txBox="1"/>
          <p:nvPr/>
        </p:nvSpPr>
        <p:spPr>
          <a:xfrm>
            <a:off x="2931772" y="1236887"/>
            <a:ext cx="126087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Vision</a:t>
            </a:r>
          </a:p>
        </p:txBody>
      </p:sp>
      <p:sp>
        <p:nvSpPr>
          <p:cNvPr id="33" name="TextBox 32"/>
          <p:cNvSpPr txBox="1"/>
          <p:nvPr/>
        </p:nvSpPr>
        <p:spPr>
          <a:xfrm>
            <a:off x="490751" y="2279841"/>
            <a:ext cx="1900844" cy="544765"/>
          </a:xfrm>
          <a:prstGeom prst="rect">
            <a:avLst/>
          </a:prstGeom>
          <a:noFill/>
        </p:spPr>
        <p:txBody>
          <a:bodyPr wrap="square" lIns="182880" tIns="146304" rIns="182880" bIns="146304" rtlCol="0">
            <a:spAutoFit/>
          </a:bodyPr>
          <a:lstStyle/>
          <a:p>
            <a:pPr>
              <a:lnSpc>
                <a:spcPct val="90000"/>
              </a:lnSpc>
              <a:spcAft>
                <a:spcPts val="600"/>
              </a:spcAft>
            </a:pPr>
            <a:r>
              <a:rPr lang="en-US">
                <a:solidFill>
                  <a:srgbClr val="0070C0"/>
                </a:solidFill>
                <a:latin typeface="+mj-lt"/>
              </a:rPr>
              <a:t>BI Dashboards</a:t>
            </a:r>
            <a:endParaRPr lang="en-US" dirty="0">
              <a:solidFill>
                <a:srgbClr val="0070C0"/>
              </a:solidFill>
              <a:latin typeface="+mj-lt"/>
            </a:endParaRPr>
          </a:p>
        </p:txBody>
      </p:sp>
      <p:sp>
        <p:nvSpPr>
          <p:cNvPr id="34" name="TextBox 33"/>
          <p:cNvSpPr txBox="1"/>
          <p:nvPr/>
        </p:nvSpPr>
        <p:spPr>
          <a:xfrm>
            <a:off x="1913822" y="3917232"/>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Forecasting</a:t>
            </a:r>
          </a:p>
        </p:txBody>
      </p:sp>
      <p:sp>
        <p:nvSpPr>
          <p:cNvPr id="35" name="TextBox 34"/>
          <p:cNvSpPr txBox="1"/>
          <p:nvPr/>
        </p:nvSpPr>
        <p:spPr>
          <a:xfrm>
            <a:off x="3213394" y="3512342"/>
            <a:ext cx="1935878"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Hierarchical Modeling</a:t>
            </a:r>
          </a:p>
        </p:txBody>
      </p:sp>
      <p:sp>
        <p:nvSpPr>
          <p:cNvPr id="36" name="TextBox 35"/>
          <p:cNvSpPr txBox="1"/>
          <p:nvPr/>
        </p:nvSpPr>
        <p:spPr>
          <a:xfrm>
            <a:off x="3451681" y="2756722"/>
            <a:ext cx="2103300"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Recommender Systems</a:t>
            </a:r>
          </a:p>
        </p:txBody>
      </p:sp>
      <p:sp>
        <p:nvSpPr>
          <p:cNvPr id="28" name="TextBox 27"/>
          <p:cNvSpPr txBox="1"/>
          <p:nvPr/>
        </p:nvSpPr>
        <p:spPr>
          <a:xfrm>
            <a:off x="1703381" y="5259762"/>
            <a:ext cx="2401026" cy="871008"/>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FF0000"/>
                </a:solidFill>
                <a:latin typeface="+mj-lt"/>
              </a:rPr>
              <a:t>Real-Time</a:t>
            </a:r>
          </a:p>
          <a:p>
            <a:pPr>
              <a:lnSpc>
                <a:spcPct val="90000"/>
              </a:lnSpc>
              <a:spcAft>
                <a:spcPts val="600"/>
              </a:spcAft>
            </a:pPr>
            <a:r>
              <a:rPr lang="en-US" i="1" dirty="0">
                <a:solidFill>
                  <a:srgbClr val="FF0000"/>
                </a:solidFill>
                <a:latin typeface="+mj-lt"/>
              </a:rPr>
              <a:t>Querying</a:t>
            </a:r>
          </a:p>
        </p:txBody>
      </p:sp>
      <p:sp>
        <p:nvSpPr>
          <p:cNvPr id="32" name="TextBox 31"/>
          <p:cNvSpPr txBox="1"/>
          <p:nvPr/>
        </p:nvSpPr>
        <p:spPr>
          <a:xfrm>
            <a:off x="3707224" y="1985595"/>
            <a:ext cx="2103300"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B050"/>
                </a:solidFill>
                <a:latin typeface="+mj-lt"/>
              </a:rPr>
              <a:t>Natural Language Processing</a:t>
            </a:r>
          </a:p>
        </p:txBody>
      </p:sp>
      <p:sp>
        <p:nvSpPr>
          <p:cNvPr id="2" name="TextBox 1"/>
          <p:cNvSpPr txBox="1"/>
          <p:nvPr/>
        </p:nvSpPr>
        <p:spPr>
          <a:xfrm>
            <a:off x="6164473" y="1148370"/>
            <a:ext cx="5333260" cy="252069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Scalability means and requires different things depending on the use case</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p:txBody>
      </p:sp>
      <p:sp>
        <p:nvSpPr>
          <p:cNvPr id="4" name="TextBox 3"/>
          <p:cNvSpPr txBox="1"/>
          <p:nvPr/>
        </p:nvSpPr>
        <p:spPr>
          <a:xfrm>
            <a:off x="6170986" y="2200172"/>
            <a:ext cx="5394019"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latin typeface="+mj-lt"/>
              </a:rPr>
              <a:t>Enterprise Reporting with Big Data</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Fault tolerance</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Replicability</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Data Compliance/Security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5" name="TextBox 4"/>
          <p:cNvSpPr txBox="1"/>
          <p:nvPr/>
        </p:nvSpPr>
        <p:spPr>
          <a:xfrm>
            <a:off x="6119610" y="3816054"/>
            <a:ext cx="5304737"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C000"/>
                </a:solidFill>
                <a:latin typeface="+mj-lt"/>
              </a:rPr>
              <a:t>Natural Language Translation</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Low Latency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Large memory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Efficient linear algebra libraries</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6" name="TextBox 5"/>
          <p:cNvSpPr txBox="1"/>
          <p:nvPr/>
        </p:nvSpPr>
        <p:spPr>
          <a:xfrm>
            <a:off x="6164473" y="5432299"/>
            <a:ext cx="5253361"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0000"/>
                </a:solidFill>
                <a:latin typeface="+mj-lt"/>
              </a:rPr>
              <a:t>Self-driving cars / mobile assistants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Compressed algorithms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Little/no latency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37" name="TextBox 36"/>
          <p:cNvSpPr txBox="1"/>
          <p:nvPr/>
        </p:nvSpPr>
        <p:spPr>
          <a:xfrm>
            <a:off x="700462" y="2778062"/>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a:solidFill>
                  <a:srgbClr val="0070C0"/>
                </a:solidFill>
                <a:latin typeface="+mj-lt"/>
              </a:rPr>
              <a:t>Search</a:t>
            </a:r>
            <a:endParaRPr lang="en-US" dirty="0">
              <a:solidFill>
                <a:srgbClr val="0070C0"/>
              </a:solidFill>
              <a:latin typeface="+mj-lt"/>
            </a:endParaRPr>
          </a:p>
        </p:txBody>
      </p:sp>
    </p:spTree>
    <p:extLst>
      <p:ext uri="{BB962C8B-B14F-4D97-AF65-F5344CB8AC3E}">
        <p14:creationId xmlns:p14="http://schemas.microsoft.com/office/powerpoint/2010/main" val="612049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5" grpId="0"/>
      <p:bldP spid="26" grpId="0"/>
      <p:bldP spid="27" grpId="0"/>
      <p:bldP spid="29" grpId="0"/>
      <p:bldP spid="30" grpId="0"/>
      <p:bldP spid="31" grpId="0"/>
      <p:bldP spid="33" grpId="0"/>
      <p:bldP spid="34" grpId="0"/>
      <p:bldP spid="35" grpId="0"/>
      <p:bldP spid="36" grpId="0"/>
      <p:bldP spid="28" grpId="0"/>
      <p:bldP spid="32" grpId="0"/>
      <p:bldP spid="2" grpId="0"/>
      <p:bldP spid="4" grpId="0"/>
      <p:bldP spid="5" grpId="0"/>
      <p:bldP spid="6" grpId="0"/>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8"/>
            <a:ext cx="11653523" cy="5407187"/>
          </a:xfrm>
        </p:spPr>
        <p:txBody>
          <a:bodyPr/>
          <a:lstStyle/>
          <a:p>
            <a:pPr marL="0" indent="0">
              <a:buNone/>
            </a:pPr>
            <a:r>
              <a:rPr lang="en-US" dirty="0"/>
              <a:t>Open-source programming language for statistical computing</a:t>
            </a:r>
          </a:p>
          <a:p>
            <a:pPr lvl="2"/>
            <a:endParaRPr lang="en-US" dirty="0"/>
          </a:p>
          <a:p>
            <a:r>
              <a:rPr lang="en-US" dirty="0">
                <a:solidFill>
                  <a:schemeClr val="accent1">
                    <a:lumMod val="40000"/>
                    <a:lumOff val="60000"/>
                  </a:schemeClr>
                </a:solidFill>
              </a:rPr>
              <a:t>Free (cran.r-project.org)</a:t>
            </a:r>
          </a:p>
          <a:p>
            <a:r>
              <a:rPr lang="en-US" dirty="0">
                <a:solidFill>
                  <a:schemeClr val="accent1">
                    <a:lumMod val="40000"/>
                    <a:lumOff val="60000"/>
                  </a:schemeClr>
                </a:solidFill>
              </a:rPr>
              <a:t>Highly extensible</a:t>
            </a:r>
          </a:p>
          <a:p>
            <a:r>
              <a:rPr lang="en-US" dirty="0">
                <a:solidFill>
                  <a:schemeClr val="accent1">
                    <a:lumMod val="40000"/>
                    <a:lumOff val="60000"/>
                  </a:schemeClr>
                </a:solidFill>
              </a:rPr>
              <a:t>Focused on statistics and machine learning</a:t>
            </a:r>
          </a:p>
          <a:p>
            <a:r>
              <a:rPr lang="en-US" dirty="0">
                <a:solidFill>
                  <a:schemeClr val="accent1">
                    <a:lumMod val="40000"/>
                    <a:lumOff val="60000"/>
                  </a:schemeClr>
                </a:solidFill>
              </a:rPr>
              <a:t>Transparent and reproducible</a:t>
            </a:r>
          </a:p>
          <a:p>
            <a:pPr lvl="2"/>
            <a:endParaRPr lang="en-US" dirty="0"/>
          </a:p>
          <a:p>
            <a:r>
              <a:rPr lang="en-US" dirty="0">
                <a:solidFill>
                  <a:schemeClr val="accent2">
                    <a:lumMod val="40000"/>
                    <a:lumOff val="60000"/>
                  </a:schemeClr>
                </a:solidFill>
              </a:rPr>
              <a:t>Single-threaded</a:t>
            </a:r>
          </a:p>
          <a:p>
            <a:r>
              <a:rPr lang="en-US" dirty="0">
                <a:solidFill>
                  <a:schemeClr val="accent2">
                    <a:lumMod val="40000"/>
                    <a:lumOff val="60000"/>
                  </a:schemeClr>
                </a:solidFill>
              </a:rPr>
              <a:t>Data stored in memory</a:t>
            </a:r>
          </a:p>
        </p:txBody>
      </p:sp>
      <p:sp>
        <p:nvSpPr>
          <p:cNvPr id="2" name="Title 1"/>
          <p:cNvSpPr>
            <a:spLocks noGrp="1"/>
          </p:cNvSpPr>
          <p:nvPr>
            <p:ph type="title"/>
          </p:nvPr>
        </p:nvSpPr>
        <p:spPr/>
        <p:txBody>
          <a:bodyPr/>
          <a:lstStyle/>
          <a:p>
            <a:r>
              <a:rPr lang="en-US" dirty="0"/>
              <a:t>What is R?</a:t>
            </a:r>
          </a:p>
        </p:txBody>
      </p:sp>
    </p:spTree>
    <p:extLst>
      <p:ext uri="{BB962C8B-B14F-4D97-AF65-F5344CB8AC3E}">
        <p14:creationId xmlns:p14="http://schemas.microsoft.com/office/powerpoint/2010/main" val="235488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p:cNvGrpSpPr/>
          <p:nvPr/>
        </p:nvGrpSpPr>
        <p:grpSpPr>
          <a:xfrm>
            <a:off x="5927658" y="1348732"/>
            <a:ext cx="5876328" cy="5405613"/>
            <a:chOff x="127656" y="1094998"/>
            <a:chExt cx="5877160" cy="5406380"/>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56" y="2247029"/>
              <a:ext cx="5877160" cy="3566121"/>
            </a:xfrm>
            <a:prstGeom prst="rect">
              <a:avLst/>
            </a:prstGeom>
          </p:spPr>
        </p:pic>
        <p:sp>
          <p:nvSpPr>
            <p:cNvPr id="15" name="TextBox 14"/>
            <p:cNvSpPr txBox="1"/>
            <p:nvPr/>
          </p:nvSpPr>
          <p:spPr>
            <a:xfrm>
              <a:off x="2926434" y="1851360"/>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2015</a:t>
              </a:r>
            </a:p>
          </p:txBody>
        </p:sp>
        <p:sp>
          <p:nvSpPr>
            <p:cNvPr id="19" name="TextBox 18"/>
            <p:cNvSpPr txBox="1"/>
            <p:nvPr/>
          </p:nvSpPr>
          <p:spPr>
            <a:xfrm>
              <a:off x="4728611" y="1876641"/>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2014</a:t>
              </a:r>
            </a:p>
          </p:txBody>
        </p:sp>
        <p:sp>
          <p:nvSpPr>
            <p:cNvPr id="20" name="TextBox 19"/>
            <p:cNvSpPr txBox="1"/>
            <p:nvPr/>
          </p:nvSpPr>
          <p:spPr>
            <a:xfrm>
              <a:off x="1242498" y="5873462"/>
              <a:ext cx="4094294" cy="627916"/>
            </a:xfrm>
            <a:prstGeom prst="rect">
              <a:avLst/>
            </a:prstGeom>
            <a:noFill/>
          </p:spPr>
          <p:txBody>
            <a:bodyPr wrap="none" lIns="182854" tIns="146284" rIns="182854" bIns="146284" rtlCol="0">
              <a:spAutoFit/>
            </a:bodyPr>
            <a:lstStyle/>
            <a:p>
              <a:pPr defTabSz="896386">
                <a:lnSpc>
                  <a:spcPct val="90000"/>
                </a:lnSpc>
                <a:spcAft>
                  <a:spcPts val="600"/>
                </a:spcAft>
              </a:pPr>
              <a:r>
                <a:rPr lang="en-US" sz="2400" kern="0" dirty="0">
                  <a:gradFill>
                    <a:gsLst>
                      <a:gs pos="2917">
                        <a:schemeClr val="tx1"/>
                      </a:gs>
                      <a:gs pos="30000">
                        <a:schemeClr val="tx1"/>
                      </a:gs>
                    </a:gsLst>
                    <a:lin ang="5400000" scaled="0"/>
                  </a:gradFill>
                </a:rPr>
                <a:t>IEEE Spectrum 2014 – 2016 </a:t>
              </a:r>
            </a:p>
          </p:txBody>
        </p:sp>
        <p:sp>
          <p:nvSpPr>
            <p:cNvPr id="21" name="TextBox 20"/>
            <p:cNvSpPr txBox="1"/>
            <p:nvPr/>
          </p:nvSpPr>
          <p:spPr>
            <a:xfrm>
              <a:off x="884833" y="1094998"/>
              <a:ext cx="4362804" cy="911076"/>
            </a:xfrm>
            <a:prstGeom prst="rect">
              <a:avLst/>
            </a:prstGeom>
            <a:noFill/>
          </p:spPr>
          <p:txBody>
            <a:bodyPr wrap="none" lIns="182854" tIns="146284" rIns="182854" bIns="146284" rtlCol="0">
              <a:spAutoFit/>
            </a:bodyPr>
            <a:lstStyle/>
            <a:p>
              <a:pPr algn="ctr" defTabSz="896386"/>
              <a:r>
                <a:rPr lang="en-US" sz="2400" b="1" kern="0" dirty="0"/>
                <a:t>Language Popularity</a:t>
              </a:r>
            </a:p>
            <a:p>
              <a:pPr algn="ctr" defTabSz="896386"/>
              <a:r>
                <a:rPr lang="en-US" sz="1600" kern="0" dirty="0"/>
                <a:t>IEEE Spectrum Top Programming Languages</a:t>
              </a:r>
            </a:p>
          </p:txBody>
        </p:sp>
      </p:grpSp>
      <p:sp>
        <p:nvSpPr>
          <p:cNvPr id="3" name="Title 2"/>
          <p:cNvSpPr>
            <a:spLocks noGrp="1"/>
          </p:cNvSpPr>
          <p:nvPr>
            <p:ph type="title"/>
          </p:nvPr>
        </p:nvSpPr>
        <p:spPr/>
        <p:txBody>
          <a:bodyPr/>
          <a:lstStyle/>
          <a:p>
            <a:r>
              <a:rPr lang="en-US" dirty="0"/>
              <a:t>R’s popularity is growing rapidly</a:t>
            </a:r>
          </a:p>
        </p:txBody>
      </p:sp>
      <p:pic>
        <p:nvPicPr>
          <p:cNvPr id="6" name="Picture 5" hidden="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6302" y="2485696"/>
            <a:ext cx="4596243" cy="3306444"/>
          </a:xfrm>
          <a:prstGeom prst="rect">
            <a:avLst/>
          </a:prstGeom>
        </p:spPr>
      </p:pic>
      <p:sp>
        <p:nvSpPr>
          <p:cNvPr id="7" name="TextBox 6"/>
          <p:cNvSpPr txBox="1"/>
          <p:nvPr/>
        </p:nvSpPr>
        <p:spPr>
          <a:xfrm>
            <a:off x="1026142" y="1519717"/>
            <a:ext cx="3903870" cy="706039"/>
          </a:xfrm>
          <a:prstGeom prst="rect">
            <a:avLst/>
          </a:prstGeom>
          <a:noFill/>
        </p:spPr>
        <p:txBody>
          <a:bodyPr wrap="square" rtlCol="0">
            <a:spAutoFit/>
          </a:bodyPr>
          <a:lstStyle/>
          <a:p>
            <a:pPr algn="ctr" defTabSz="896386"/>
            <a:r>
              <a:rPr lang="en-US" sz="2400" b="1" kern="0" dirty="0"/>
              <a:t>R Usage Growth</a:t>
            </a:r>
          </a:p>
          <a:p>
            <a:pPr algn="ctr" defTabSz="896386"/>
            <a:r>
              <a:rPr lang="en-US" sz="1600" kern="0" dirty="0"/>
              <a:t>Rexer Data Miner Survey, 2007-2013</a:t>
            </a:r>
          </a:p>
        </p:txBody>
      </p:sp>
      <p:sp>
        <p:nvSpPr>
          <p:cNvPr id="16" name="TextBox 15"/>
          <p:cNvSpPr txBox="1"/>
          <p:nvPr/>
        </p:nvSpPr>
        <p:spPr>
          <a:xfrm>
            <a:off x="1026140" y="6213830"/>
            <a:ext cx="3515301" cy="459819"/>
          </a:xfrm>
          <a:prstGeom prst="rect">
            <a:avLst/>
          </a:prstGeom>
          <a:noFill/>
        </p:spPr>
        <p:txBody>
          <a:bodyPr wrap="none" rtlCol="0">
            <a:spAutoFit/>
          </a:bodyPr>
          <a:lstStyle/>
          <a:p>
            <a:pPr defTabSz="896386"/>
            <a:r>
              <a:rPr lang="en-US" sz="2400" kern="0" dirty="0">
                <a:solidFill>
                  <a:schemeClr val="bg2"/>
                </a:solidFill>
                <a:hlinkClick r:id="rId6"/>
              </a:rPr>
              <a:t>Rexer Data Miner Survey</a:t>
            </a:r>
            <a:endParaRPr lang="en-US" sz="2400" kern="0" dirty="0">
              <a:solidFill>
                <a:schemeClr val="bg2"/>
              </a:solidFill>
            </a:endParaRPr>
          </a:p>
        </p:txBody>
      </p:sp>
      <p:sp>
        <p:nvSpPr>
          <p:cNvPr id="10" name="Oval 9"/>
          <p:cNvSpPr/>
          <p:nvPr/>
        </p:nvSpPr>
        <p:spPr>
          <a:xfrm>
            <a:off x="8432395" y="4341954"/>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cxnSp>
        <p:nvCxnSpPr>
          <p:cNvPr id="13" name="Straight Arrow Connector 12"/>
          <p:cNvCxnSpPr>
            <a:stCxn id="22" idx="1"/>
            <a:endCxn id="10" idx="6"/>
          </p:cNvCxnSpPr>
          <p:nvPr/>
        </p:nvCxnSpPr>
        <p:spPr>
          <a:xfrm flipH="1" flipV="1">
            <a:off x="9040023" y="4493765"/>
            <a:ext cx="1232633" cy="758001"/>
          </a:xfrm>
          <a:prstGeom prst="straightConnector1">
            <a:avLst/>
          </a:prstGeom>
          <a:ln w="5715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10183673" y="5207300"/>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grpSp>
        <p:nvGrpSpPr>
          <p:cNvPr id="39" name="Group 38"/>
          <p:cNvGrpSpPr/>
          <p:nvPr/>
        </p:nvGrpSpPr>
        <p:grpSpPr>
          <a:xfrm>
            <a:off x="565110" y="2668162"/>
            <a:ext cx="4284226" cy="2997998"/>
            <a:chOff x="576439" y="2721166"/>
            <a:chExt cx="4370134" cy="3058114"/>
          </a:xfrm>
        </p:grpSpPr>
        <p:sp>
          <p:nvSpPr>
            <p:cNvPr id="2" name="Oval 1"/>
            <p:cNvSpPr/>
            <p:nvPr/>
          </p:nvSpPr>
          <p:spPr bwMode="auto">
            <a:xfrm>
              <a:off x="1174866" y="454429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1722634" y="4084714"/>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2286910" y="396134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p:cNvSpPr/>
            <p:nvPr/>
          </p:nvSpPr>
          <p:spPr bwMode="auto">
            <a:xfrm>
              <a:off x="2856730" y="3817647"/>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4493893" y="288108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3389570" y="3668018"/>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p:cNvSpPr/>
            <p:nvPr/>
          </p:nvSpPr>
          <p:spPr bwMode="auto">
            <a:xfrm>
              <a:off x="1722634" y="5166815"/>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2264106"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2814945"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3398945" y="4905327"/>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4493893" y="450252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reeform 3"/>
            <p:cNvSpPr/>
            <p:nvPr/>
          </p:nvSpPr>
          <p:spPr bwMode="auto">
            <a:xfrm>
              <a:off x="1291243" y="3020291"/>
              <a:ext cx="3380509" cy="1634836"/>
            </a:xfrm>
            <a:custGeom>
              <a:avLst/>
              <a:gdLst>
                <a:gd name="connsiteX0" fmla="*/ 0 w 3358342"/>
                <a:gd name="connsiteY0" fmla="*/ 1684713 h 1684713"/>
                <a:gd name="connsiteX1" fmla="*/ 543098 w 3358342"/>
                <a:gd name="connsiteY1" fmla="*/ 1208116 h 1684713"/>
                <a:gd name="connsiteX2" fmla="*/ 1136073 w 3358342"/>
                <a:gd name="connsiteY2" fmla="*/ 1119447 h 1684713"/>
                <a:gd name="connsiteX3" fmla="*/ 1695796 w 3358342"/>
                <a:gd name="connsiteY3" fmla="*/ 953193 h 1684713"/>
                <a:gd name="connsiteX4" fmla="*/ 2233353 w 3358342"/>
                <a:gd name="connsiteY4" fmla="*/ 825731 h 1684713"/>
                <a:gd name="connsiteX5" fmla="*/ 3358342 w 3358342"/>
                <a:gd name="connsiteY5" fmla="*/ 0 h 1684713"/>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0509" h="1634836">
                  <a:moveTo>
                    <a:pt x="0" y="1634836"/>
                  </a:moveTo>
                  <a:cubicBezTo>
                    <a:pt x="221673" y="1503680"/>
                    <a:pt x="376843" y="1350356"/>
                    <a:pt x="565265" y="1208116"/>
                  </a:cubicBezTo>
                  <a:lnTo>
                    <a:pt x="1158240" y="1119447"/>
                  </a:lnTo>
                  <a:lnTo>
                    <a:pt x="1717963" y="953193"/>
                  </a:lnTo>
                  <a:lnTo>
                    <a:pt x="2255520" y="825731"/>
                  </a:lnTo>
                  <a:lnTo>
                    <a:pt x="3380509" y="0"/>
                  </a:lnTo>
                </a:path>
              </a:pathLst>
            </a:custGeom>
            <a:noFill/>
            <a:ln w="508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5" name="Freeform 4"/>
            <p:cNvSpPr/>
            <p:nvPr/>
          </p:nvSpPr>
          <p:spPr bwMode="auto">
            <a:xfrm>
              <a:off x="1862051" y="4616335"/>
              <a:ext cx="2826327" cy="692727"/>
            </a:xfrm>
            <a:custGeom>
              <a:avLst/>
              <a:gdLst>
                <a:gd name="connsiteX0" fmla="*/ 0 w 2826327"/>
                <a:gd name="connsiteY0" fmla="*/ 692727 h 692727"/>
                <a:gd name="connsiteX1" fmla="*/ 565265 w 2826327"/>
                <a:gd name="connsiteY1" fmla="*/ 587432 h 692727"/>
                <a:gd name="connsiteX2" fmla="*/ 1124989 w 2826327"/>
                <a:gd name="connsiteY2" fmla="*/ 570807 h 692727"/>
                <a:gd name="connsiteX3" fmla="*/ 1701338 w 2826327"/>
                <a:gd name="connsiteY3" fmla="*/ 426720 h 692727"/>
                <a:gd name="connsiteX4" fmla="*/ 2826327 w 2826327"/>
                <a:gd name="connsiteY4" fmla="*/ 0 h 69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6327" h="692727">
                  <a:moveTo>
                    <a:pt x="0" y="692727"/>
                  </a:moveTo>
                  <a:lnTo>
                    <a:pt x="565265" y="587432"/>
                  </a:lnTo>
                  <a:lnTo>
                    <a:pt x="1124989" y="570807"/>
                  </a:lnTo>
                  <a:lnTo>
                    <a:pt x="1701338" y="426720"/>
                  </a:lnTo>
                  <a:lnTo>
                    <a:pt x="2826327" y="0"/>
                  </a:lnTo>
                </a:path>
              </a:pathLst>
            </a:cu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8" name="TextBox 7"/>
            <p:cNvSpPr txBox="1"/>
            <p:nvPr/>
          </p:nvSpPr>
          <p:spPr>
            <a:xfrm>
              <a:off x="1132133" y="5585381"/>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2007</a:t>
              </a:r>
            </a:p>
          </p:txBody>
        </p:sp>
        <p:sp>
          <p:nvSpPr>
            <p:cNvPr id="31" name="TextBox 30"/>
            <p:cNvSpPr txBox="1"/>
            <p:nvPr/>
          </p:nvSpPr>
          <p:spPr>
            <a:xfrm>
              <a:off x="1679901"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2008</a:t>
              </a:r>
            </a:p>
          </p:txBody>
        </p:sp>
        <p:sp>
          <p:nvSpPr>
            <p:cNvPr id="32" name="TextBox 31"/>
            <p:cNvSpPr txBox="1"/>
            <p:nvPr/>
          </p:nvSpPr>
          <p:spPr>
            <a:xfrm>
              <a:off x="2221374"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2009</a:t>
              </a:r>
            </a:p>
          </p:txBody>
        </p:sp>
        <p:sp>
          <p:nvSpPr>
            <p:cNvPr id="33" name="TextBox 32"/>
            <p:cNvSpPr txBox="1"/>
            <p:nvPr/>
          </p:nvSpPr>
          <p:spPr>
            <a:xfrm>
              <a:off x="278913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2010</a:t>
              </a:r>
            </a:p>
          </p:txBody>
        </p:sp>
        <p:sp>
          <p:nvSpPr>
            <p:cNvPr id="34" name="TextBox 33"/>
            <p:cNvSpPr txBox="1"/>
            <p:nvPr/>
          </p:nvSpPr>
          <p:spPr>
            <a:xfrm>
              <a:off x="3356213"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2011</a:t>
              </a:r>
            </a:p>
          </p:txBody>
        </p:sp>
        <p:sp>
          <p:nvSpPr>
            <p:cNvPr id="35" name="TextBox 34"/>
            <p:cNvSpPr txBox="1"/>
            <p:nvPr/>
          </p:nvSpPr>
          <p:spPr>
            <a:xfrm>
              <a:off x="3925797"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2012</a:t>
              </a:r>
            </a:p>
          </p:txBody>
        </p:sp>
        <p:sp>
          <p:nvSpPr>
            <p:cNvPr id="36" name="TextBox 35"/>
            <p:cNvSpPr txBox="1"/>
            <p:nvPr/>
          </p:nvSpPr>
          <p:spPr>
            <a:xfrm>
              <a:off x="449287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2013</a:t>
              </a:r>
            </a:p>
          </p:txBody>
        </p:sp>
        <p:sp>
          <p:nvSpPr>
            <p:cNvPr id="9" name="Freeform 8"/>
            <p:cNvSpPr/>
            <p:nvPr/>
          </p:nvSpPr>
          <p:spPr bwMode="auto">
            <a:xfrm>
              <a:off x="1024569" y="2721166"/>
              <a:ext cx="3922004" cy="2765234"/>
            </a:xfrm>
            <a:custGeom>
              <a:avLst/>
              <a:gdLst>
                <a:gd name="connsiteX0" fmla="*/ 0 w 3922004"/>
                <a:gd name="connsiteY0" fmla="*/ 0 h 2765234"/>
                <a:gd name="connsiteX1" fmla="*/ 0 w 3922004"/>
                <a:gd name="connsiteY1" fmla="*/ 2765234 h 2765234"/>
                <a:gd name="connsiteX2" fmla="*/ 3922004 w 3922004"/>
                <a:gd name="connsiteY2" fmla="*/ 2765234 h 2765234"/>
              </a:gdLst>
              <a:ahLst/>
              <a:cxnLst>
                <a:cxn ang="0">
                  <a:pos x="connsiteX0" y="connsiteY0"/>
                </a:cxn>
                <a:cxn ang="0">
                  <a:pos x="connsiteX1" y="connsiteY1"/>
                </a:cxn>
                <a:cxn ang="0">
                  <a:pos x="connsiteX2" y="connsiteY2"/>
                </a:cxn>
              </a:cxnLst>
              <a:rect l="l" t="t" r="r" b="b"/>
              <a:pathLst>
                <a:path w="3922004" h="2765234">
                  <a:moveTo>
                    <a:pt x="0" y="0"/>
                  </a:moveTo>
                  <a:lnTo>
                    <a:pt x="0" y="2765234"/>
                  </a:lnTo>
                  <a:lnTo>
                    <a:pt x="3922004" y="2765234"/>
                  </a:ln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37" name="TextBox 36"/>
            <p:cNvSpPr txBox="1"/>
            <p:nvPr/>
          </p:nvSpPr>
          <p:spPr>
            <a:xfrm>
              <a:off x="576439" y="2784130"/>
              <a:ext cx="339837"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80%</a:t>
              </a:r>
            </a:p>
          </p:txBody>
        </p:sp>
        <p:sp>
          <p:nvSpPr>
            <p:cNvPr id="38" name="TextBox 37"/>
            <p:cNvSpPr txBox="1"/>
            <p:nvPr/>
          </p:nvSpPr>
          <p:spPr>
            <a:xfrm>
              <a:off x="672620" y="5309064"/>
              <a:ext cx="243656"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0%</a:t>
              </a:r>
            </a:p>
          </p:txBody>
        </p:sp>
      </p:grpSp>
      <p:pic>
        <p:nvPicPr>
          <p:cNvPr id="40" name="Picture 39"/>
          <p:cNvPicPr>
            <a:picLocks noChangeAspect="1"/>
          </p:cNvPicPr>
          <p:nvPr>
            <p:custDataLst>
              <p:custData r:id="rId1"/>
            </p:custDataLst>
          </p:nvPr>
        </p:nvPicPr>
        <p:blipFill>
          <a:blip r:embed="rId7"/>
          <a:stretch>
            <a:fillRect/>
          </a:stretch>
        </p:blipFill>
        <p:spPr>
          <a:xfrm>
            <a:off x="5825430" y="2261536"/>
            <a:ext cx="6311533" cy="3804679"/>
          </a:xfrm>
          <a:prstGeom prst="rect">
            <a:avLst/>
          </a:prstGeom>
        </p:spPr>
      </p:pic>
      <p:sp>
        <p:nvSpPr>
          <p:cNvPr id="41" name="Oval 40"/>
          <p:cNvSpPr/>
          <p:nvPr/>
        </p:nvSpPr>
        <p:spPr bwMode="auto">
          <a:xfrm>
            <a:off x="485458" y="5833143"/>
            <a:ext cx="293375" cy="2933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2775591" y="5839418"/>
            <a:ext cx="293375" cy="29337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693164" y="5727782"/>
            <a:ext cx="1622032" cy="534083"/>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Primary Tool</a:t>
            </a:r>
          </a:p>
        </p:txBody>
      </p:sp>
      <p:sp>
        <p:nvSpPr>
          <p:cNvPr id="44" name="TextBox 43"/>
          <p:cNvSpPr txBox="1"/>
          <p:nvPr/>
        </p:nvSpPr>
        <p:spPr>
          <a:xfrm>
            <a:off x="3068967" y="5772949"/>
            <a:ext cx="2411296"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Use for Data Science</a:t>
            </a:r>
          </a:p>
        </p:txBody>
      </p:sp>
    </p:spTree>
    <p:extLst>
      <p:ext uri="{BB962C8B-B14F-4D97-AF65-F5344CB8AC3E}">
        <p14:creationId xmlns:p14="http://schemas.microsoft.com/office/powerpoint/2010/main" val="121628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Oval 17"/>
          <p:cNvSpPr>
            <a:spLocks noChangeAspect="1"/>
          </p:cNvSpPr>
          <p:nvPr/>
        </p:nvSpPr>
        <p:spPr bwMode="auto">
          <a:xfrm>
            <a:off x="-1602779" y="436524"/>
            <a:ext cx="6074349" cy="6074349"/>
          </a:xfrm>
          <a:prstGeom prst="ellipse">
            <a:avLst/>
          </a:prstGeom>
          <a:no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6472" kern="0" dirty="0">
                <a:latin typeface="+mj-lt"/>
                <a:ea typeface="Segoe UI" pitchFamily="34" charset="0"/>
                <a:cs typeface="Segoe UI" pitchFamily="34" charset="0"/>
              </a:rPr>
              <a:t>What is</a:t>
            </a:r>
            <a:br>
              <a:rPr lang="en-US" sz="6472" kern="0" dirty="0">
                <a:latin typeface="+mj-lt"/>
                <a:ea typeface="Segoe UI" pitchFamily="34" charset="0"/>
                <a:cs typeface="Segoe UI" pitchFamily="34" charset="0"/>
              </a:rPr>
            </a:br>
            <a:endParaRPr lang="en-US" sz="6472" kern="0" dirty="0">
              <a:latin typeface="+mj-lt"/>
              <a:ea typeface="Segoe UI" pitchFamily="34" charset="0"/>
              <a:cs typeface="Segoe UI" pitchFamily="34" charset="0"/>
            </a:endParaRPr>
          </a:p>
        </p:txBody>
      </p:sp>
      <p:sp>
        <p:nvSpPr>
          <p:cNvPr id="80" name="Title 1"/>
          <p:cNvSpPr txBox="1">
            <a:spLocks/>
          </p:cNvSpPr>
          <p:nvPr/>
        </p:nvSpPr>
        <p:spPr>
          <a:xfrm>
            <a:off x="231891" y="289960"/>
            <a:ext cx="2897733" cy="1632388"/>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endParaRPr lang="en-US" sz="4705" dirty="0">
              <a:solidFill>
                <a:schemeClr val="tx1"/>
              </a:solidFill>
            </a:endParaRPr>
          </a:p>
        </p:txBody>
      </p:sp>
      <p:sp>
        <p:nvSpPr>
          <p:cNvPr id="109" name="Rectangle 108"/>
          <p:cNvSpPr/>
          <p:nvPr/>
        </p:nvSpPr>
        <p:spPr bwMode="auto">
          <a:xfrm>
            <a:off x="4325291" y="655640"/>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A statistics programming language</a:t>
            </a:r>
          </a:p>
        </p:txBody>
      </p:sp>
      <p:sp>
        <p:nvSpPr>
          <p:cNvPr id="110" name="Rectangle 109"/>
          <p:cNvSpPr/>
          <p:nvPr/>
        </p:nvSpPr>
        <p:spPr bwMode="auto">
          <a:xfrm>
            <a:off x="4325291" y="1004465"/>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A data visualization tool</a:t>
            </a:r>
          </a:p>
        </p:txBody>
      </p:sp>
      <p:sp>
        <p:nvSpPr>
          <p:cNvPr id="111" name="Rectangle 110"/>
          <p:cNvSpPr/>
          <p:nvPr/>
        </p:nvSpPr>
        <p:spPr bwMode="auto">
          <a:xfrm>
            <a:off x="4325291" y="1353292"/>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Open source</a:t>
            </a:r>
          </a:p>
        </p:txBody>
      </p:sp>
      <p:sp>
        <p:nvSpPr>
          <p:cNvPr id="112" name="Rectangle 111"/>
          <p:cNvSpPr/>
          <p:nvPr/>
        </p:nvSpPr>
        <p:spPr bwMode="auto">
          <a:xfrm>
            <a:off x="5106641" y="2548565"/>
            <a:ext cx="7691315" cy="4312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2.5+M users </a:t>
            </a:r>
          </a:p>
        </p:txBody>
      </p:sp>
      <p:sp>
        <p:nvSpPr>
          <p:cNvPr id="113" name="Rectangle 112"/>
          <p:cNvSpPr/>
          <p:nvPr/>
        </p:nvSpPr>
        <p:spPr bwMode="auto">
          <a:xfrm>
            <a:off x="5106641" y="2903599"/>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Taught in most universities</a:t>
            </a:r>
            <a:endParaRPr lang="en-US" sz="2000" dirty="0">
              <a:solidFill>
                <a:schemeClr val="tx1"/>
              </a:solidFill>
              <a:latin typeface="+mj-lt"/>
              <a:ea typeface="Segoe UI" pitchFamily="34" charset="0"/>
              <a:cs typeface="Segoe UI" pitchFamily="34" charset="0"/>
            </a:endParaRPr>
          </a:p>
        </p:txBody>
      </p:sp>
      <p:sp>
        <p:nvSpPr>
          <p:cNvPr id="114" name="Rectangle 113"/>
          <p:cNvSpPr/>
          <p:nvPr/>
        </p:nvSpPr>
        <p:spPr bwMode="auto">
          <a:xfrm>
            <a:off x="5106641" y="3624227"/>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Thriving user groups worldwide</a:t>
            </a:r>
            <a:endParaRPr lang="en-US" sz="2000" dirty="0">
              <a:solidFill>
                <a:schemeClr val="tx1"/>
              </a:solidFill>
              <a:latin typeface="+mj-lt"/>
              <a:ea typeface="Segoe UI" pitchFamily="34" charset="0"/>
              <a:cs typeface="Segoe UI" pitchFamily="34" charset="0"/>
            </a:endParaRPr>
          </a:p>
        </p:txBody>
      </p:sp>
      <p:sp>
        <p:nvSpPr>
          <p:cNvPr id="115" name="Rectangle 114"/>
          <p:cNvSpPr/>
          <p:nvPr/>
        </p:nvSpPr>
        <p:spPr bwMode="auto">
          <a:xfrm>
            <a:off x="4471569" y="4611734"/>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10,000+ free algorithms in CRAN</a:t>
            </a:r>
          </a:p>
        </p:txBody>
      </p:sp>
      <p:sp>
        <p:nvSpPr>
          <p:cNvPr id="116" name="Rectangle 115"/>
          <p:cNvSpPr/>
          <p:nvPr/>
        </p:nvSpPr>
        <p:spPr bwMode="auto">
          <a:xfrm>
            <a:off x="4471568" y="4956184"/>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Scalable to big data</a:t>
            </a:r>
            <a:endParaRPr lang="en-US" sz="2000" dirty="0">
              <a:solidFill>
                <a:schemeClr val="tx1"/>
              </a:solidFill>
              <a:latin typeface="+mj-lt"/>
              <a:ea typeface="Segoe UI" pitchFamily="34" charset="0"/>
              <a:cs typeface="Segoe UI" pitchFamily="34" charset="0"/>
            </a:endParaRPr>
          </a:p>
        </p:txBody>
      </p:sp>
      <p:sp>
        <p:nvSpPr>
          <p:cNvPr id="117" name="Rectangle 116"/>
          <p:cNvSpPr/>
          <p:nvPr/>
        </p:nvSpPr>
        <p:spPr bwMode="auto">
          <a:xfrm>
            <a:off x="5106641" y="3264829"/>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New and recent grad’s use it</a:t>
            </a:r>
            <a:endParaRPr lang="en-US" sz="2000" dirty="0">
              <a:solidFill>
                <a:schemeClr val="tx1"/>
              </a:solidFill>
              <a:latin typeface="+mj-lt"/>
              <a:ea typeface="Segoe UI" pitchFamily="34" charset="0"/>
              <a:cs typeface="Segoe UI" pitchFamily="34" charset="0"/>
            </a:endParaRPr>
          </a:p>
        </p:txBody>
      </p:sp>
      <p:sp>
        <p:nvSpPr>
          <p:cNvPr id="106" name="Oval 105"/>
          <p:cNvSpPr>
            <a:spLocks noChangeAspect="1"/>
          </p:cNvSpPr>
          <p:nvPr/>
        </p:nvSpPr>
        <p:spPr bwMode="auto">
          <a:xfrm>
            <a:off x="2855445" y="611514"/>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solidFill>
                  <a:srgbClr val="164F7E"/>
                </a:solidFill>
                <a:latin typeface="+mj-lt"/>
                <a:ea typeface="Segoe UI" pitchFamily="34" charset="0"/>
                <a:cs typeface="Segoe UI" pitchFamily="34" charset="0"/>
              </a:rPr>
              <a:t> </a:t>
            </a:r>
            <a:r>
              <a:rPr lang="en-US" sz="1962" kern="0" dirty="0">
                <a:latin typeface="+mj-lt"/>
                <a:ea typeface="Segoe UI" pitchFamily="34" charset="0"/>
                <a:cs typeface="Segoe UI" pitchFamily="34" charset="0"/>
              </a:rPr>
              <a:t>Language</a:t>
            </a:r>
            <a:r>
              <a:rPr lang="en-US" sz="1962" kern="0" dirty="0">
                <a:solidFill>
                  <a:srgbClr val="164F7E"/>
                </a:solidFill>
                <a:latin typeface="+mj-lt"/>
                <a:ea typeface="Segoe UI" pitchFamily="34" charset="0"/>
                <a:cs typeface="Segoe UI" pitchFamily="34" charset="0"/>
              </a:rPr>
              <a:t> </a:t>
            </a:r>
          </a:p>
          <a:p>
            <a:pPr algn="ctr" defTabSz="913900">
              <a:defRPr/>
            </a:pPr>
            <a:r>
              <a:rPr lang="en-US" sz="1962" kern="0" dirty="0">
                <a:latin typeface="+mj-lt"/>
                <a:ea typeface="Segoe UI" pitchFamily="34" charset="0"/>
                <a:cs typeface="Segoe UI" pitchFamily="34" charset="0"/>
              </a:rPr>
              <a:t>Platform</a:t>
            </a:r>
            <a:endParaRPr lang="en-US" sz="6472" kern="0" dirty="0">
              <a:latin typeface="+mj-lt"/>
              <a:ea typeface="Segoe UI" pitchFamily="34" charset="0"/>
              <a:cs typeface="Segoe UI" pitchFamily="34" charset="0"/>
            </a:endParaRPr>
          </a:p>
        </p:txBody>
      </p:sp>
      <p:sp>
        <p:nvSpPr>
          <p:cNvPr id="107" name="Oval 106"/>
          <p:cNvSpPr>
            <a:spLocks noChangeAspect="1"/>
          </p:cNvSpPr>
          <p:nvPr/>
        </p:nvSpPr>
        <p:spPr bwMode="auto">
          <a:xfrm>
            <a:off x="3636794" y="2525140"/>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Community</a:t>
            </a:r>
          </a:p>
        </p:txBody>
      </p:sp>
      <p:sp>
        <p:nvSpPr>
          <p:cNvPr id="108" name="Oval 107"/>
          <p:cNvSpPr>
            <a:spLocks noChangeAspect="1"/>
          </p:cNvSpPr>
          <p:nvPr/>
        </p:nvSpPr>
        <p:spPr bwMode="auto">
          <a:xfrm>
            <a:off x="3001721" y="4427813"/>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Ecosystem</a:t>
            </a:r>
            <a:endParaRPr lang="en-US" sz="6472" kern="0" dirty="0">
              <a:latin typeface="+mj-lt"/>
              <a:ea typeface="Segoe UI" pitchFamily="34" charset="0"/>
              <a:cs typeface="Segoe UI" pitchFamily="34" charset="0"/>
            </a:endParaRPr>
          </a:p>
        </p:txBody>
      </p:sp>
      <p:sp>
        <p:nvSpPr>
          <p:cNvPr id="16" name="Rectangle 15"/>
          <p:cNvSpPr/>
          <p:nvPr/>
        </p:nvSpPr>
        <p:spPr bwMode="auto">
          <a:xfrm>
            <a:off x="4471569" y="5305158"/>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Rich application &amp; platform integration</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7775" y="3376620"/>
            <a:ext cx="1290112" cy="1130999"/>
          </a:xfrm>
          <a:prstGeom prst="rect">
            <a:avLst/>
          </a:prstGeom>
        </p:spPr>
      </p:pic>
    </p:spTree>
    <p:extLst>
      <p:ext uri="{BB962C8B-B14F-4D97-AF65-F5344CB8AC3E}">
        <p14:creationId xmlns:p14="http://schemas.microsoft.com/office/powerpoint/2010/main" val="4343026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childTnLst>
                          </p:cTn>
                        </p:par>
                        <p:par>
                          <p:cTn id="10" fill="hold">
                            <p:stCondLst>
                              <p:cond delay="500"/>
                            </p:stCondLst>
                            <p:childTnLst>
                              <p:par>
                                <p:cTn id="11" presetID="2" presetClass="entr" presetSubtype="2" decel="100000" fill="hold" grpId="0"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additive="base">
                                        <p:cTn id="13" dur="500" fill="hold"/>
                                        <p:tgtEl>
                                          <p:spTgt spid="109"/>
                                        </p:tgtEl>
                                        <p:attrNameLst>
                                          <p:attrName>ppt_x</p:attrName>
                                        </p:attrNameLst>
                                      </p:cBhvr>
                                      <p:tavLst>
                                        <p:tav tm="0">
                                          <p:val>
                                            <p:strVal val="1+#ppt_w/2"/>
                                          </p:val>
                                        </p:tav>
                                        <p:tav tm="100000">
                                          <p:val>
                                            <p:strVal val="#ppt_x"/>
                                          </p:val>
                                        </p:tav>
                                      </p:tavLst>
                                    </p:anim>
                                    <p:anim calcmode="lin" valueType="num">
                                      <p:cBhvr additive="base">
                                        <p:cTn id="14" dur="500" fill="hold"/>
                                        <p:tgtEl>
                                          <p:spTgt spid="10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 calcmode="lin" valueType="num">
                                      <p:cBhvr additive="base">
                                        <p:cTn id="18" dur="500" fill="hold"/>
                                        <p:tgtEl>
                                          <p:spTgt spid="110"/>
                                        </p:tgtEl>
                                        <p:attrNameLst>
                                          <p:attrName>ppt_x</p:attrName>
                                        </p:attrNameLst>
                                      </p:cBhvr>
                                      <p:tavLst>
                                        <p:tav tm="0">
                                          <p:val>
                                            <p:strVal val="1+#ppt_w/2"/>
                                          </p:val>
                                        </p:tav>
                                        <p:tav tm="100000">
                                          <p:val>
                                            <p:strVal val="#ppt_x"/>
                                          </p:val>
                                        </p:tav>
                                      </p:tavLst>
                                    </p:anim>
                                    <p:anim calcmode="lin" valueType="num">
                                      <p:cBhvr additive="base">
                                        <p:cTn id="19" dur="500" fill="hold"/>
                                        <p:tgtEl>
                                          <p:spTgt spid="110"/>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decel="100000"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1+#ppt_w/2"/>
                                          </p:val>
                                        </p:tav>
                                        <p:tav tm="100000">
                                          <p:val>
                                            <p:strVal val="#ppt_x"/>
                                          </p:val>
                                        </p:tav>
                                      </p:tavLst>
                                    </p:anim>
                                    <p:anim calcmode="lin" valueType="num">
                                      <p:cBhvr additive="base">
                                        <p:cTn id="24"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7"/>
                                        </p:tgtEl>
                                        <p:attrNameLst>
                                          <p:attrName>style.visibility</p:attrName>
                                        </p:attrNameLst>
                                      </p:cBhvr>
                                      <p:to>
                                        <p:strVal val="visible"/>
                                      </p:to>
                                    </p:set>
                                    <p:anim calcmode="lin" valueType="num">
                                      <p:cBhvr>
                                        <p:cTn id="29" dur="500" fill="hold"/>
                                        <p:tgtEl>
                                          <p:spTgt spid="107"/>
                                        </p:tgtEl>
                                        <p:attrNameLst>
                                          <p:attrName>ppt_w</p:attrName>
                                        </p:attrNameLst>
                                      </p:cBhvr>
                                      <p:tavLst>
                                        <p:tav tm="0">
                                          <p:val>
                                            <p:fltVal val="0"/>
                                          </p:val>
                                        </p:tav>
                                        <p:tav tm="100000">
                                          <p:val>
                                            <p:strVal val="#ppt_w"/>
                                          </p:val>
                                        </p:tav>
                                      </p:tavLst>
                                    </p:anim>
                                    <p:anim calcmode="lin" valueType="num">
                                      <p:cBhvr>
                                        <p:cTn id="30" dur="500" fill="hold"/>
                                        <p:tgtEl>
                                          <p:spTgt spid="107"/>
                                        </p:tgtEl>
                                        <p:attrNameLst>
                                          <p:attrName>ppt_h</p:attrName>
                                        </p:attrNameLst>
                                      </p:cBhvr>
                                      <p:tavLst>
                                        <p:tav tm="0">
                                          <p:val>
                                            <p:fltVal val="0"/>
                                          </p:val>
                                        </p:tav>
                                        <p:tav tm="100000">
                                          <p:val>
                                            <p:strVal val="#ppt_h"/>
                                          </p:val>
                                        </p:tav>
                                      </p:tavLst>
                                    </p:anim>
                                    <p:animEffect transition="in" filter="fade">
                                      <p:cBhvr>
                                        <p:cTn id="31" dur="500"/>
                                        <p:tgtEl>
                                          <p:spTgt spid="107"/>
                                        </p:tgtEl>
                                      </p:cBhvr>
                                    </p:animEffect>
                                  </p:childTnLst>
                                </p:cTn>
                              </p:par>
                            </p:childTnLst>
                          </p:cTn>
                        </p:par>
                        <p:par>
                          <p:cTn id="32" fill="hold">
                            <p:stCondLst>
                              <p:cond delay="500"/>
                            </p:stCondLst>
                            <p:childTnLst>
                              <p:par>
                                <p:cTn id="33" presetID="2" presetClass="entr" presetSubtype="2" decel="100000" fill="hold" grpId="0" nodeType="afterEffect">
                                  <p:stCondLst>
                                    <p:cond delay="0"/>
                                  </p:stCondLst>
                                  <p:childTnLst>
                                    <p:set>
                                      <p:cBhvr>
                                        <p:cTn id="34" dur="1" fill="hold">
                                          <p:stCondLst>
                                            <p:cond delay="0"/>
                                          </p:stCondLst>
                                        </p:cTn>
                                        <p:tgtEl>
                                          <p:spTgt spid="112"/>
                                        </p:tgtEl>
                                        <p:attrNameLst>
                                          <p:attrName>style.visibility</p:attrName>
                                        </p:attrNameLst>
                                      </p:cBhvr>
                                      <p:to>
                                        <p:strVal val="visible"/>
                                      </p:to>
                                    </p:set>
                                    <p:anim calcmode="lin" valueType="num">
                                      <p:cBhvr additive="base">
                                        <p:cTn id="35" dur="500" fill="hold"/>
                                        <p:tgtEl>
                                          <p:spTgt spid="112"/>
                                        </p:tgtEl>
                                        <p:attrNameLst>
                                          <p:attrName>ppt_x</p:attrName>
                                        </p:attrNameLst>
                                      </p:cBhvr>
                                      <p:tavLst>
                                        <p:tav tm="0">
                                          <p:val>
                                            <p:strVal val="1+#ppt_w/2"/>
                                          </p:val>
                                        </p:tav>
                                        <p:tav tm="100000">
                                          <p:val>
                                            <p:strVal val="#ppt_x"/>
                                          </p:val>
                                        </p:tav>
                                      </p:tavLst>
                                    </p:anim>
                                    <p:anim calcmode="lin" valueType="num">
                                      <p:cBhvr additive="base">
                                        <p:cTn id="36" dur="500" fill="hold"/>
                                        <p:tgtEl>
                                          <p:spTgt spid="112"/>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2" presetClass="entr" presetSubtype="2" decel="100000" fill="hold" grpId="0" nodeType="afterEffect">
                                  <p:stCondLst>
                                    <p:cond delay="0"/>
                                  </p:stCondLst>
                                  <p:childTnLst>
                                    <p:set>
                                      <p:cBhvr>
                                        <p:cTn id="39" dur="1" fill="hold">
                                          <p:stCondLst>
                                            <p:cond delay="0"/>
                                          </p:stCondLst>
                                        </p:cTn>
                                        <p:tgtEl>
                                          <p:spTgt spid="113"/>
                                        </p:tgtEl>
                                        <p:attrNameLst>
                                          <p:attrName>style.visibility</p:attrName>
                                        </p:attrNameLst>
                                      </p:cBhvr>
                                      <p:to>
                                        <p:strVal val="visible"/>
                                      </p:to>
                                    </p:set>
                                    <p:anim calcmode="lin" valueType="num">
                                      <p:cBhvr additive="base">
                                        <p:cTn id="40" dur="500" fill="hold"/>
                                        <p:tgtEl>
                                          <p:spTgt spid="113"/>
                                        </p:tgtEl>
                                        <p:attrNameLst>
                                          <p:attrName>ppt_x</p:attrName>
                                        </p:attrNameLst>
                                      </p:cBhvr>
                                      <p:tavLst>
                                        <p:tav tm="0">
                                          <p:val>
                                            <p:strVal val="1+#ppt_w/2"/>
                                          </p:val>
                                        </p:tav>
                                        <p:tav tm="100000">
                                          <p:val>
                                            <p:strVal val="#ppt_x"/>
                                          </p:val>
                                        </p:tav>
                                      </p:tavLst>
                                    </p:anim>
                                    <p:anim calcmode="lin" valueType="num">
                                      <p:cBhvr additive="base">
                                        <p:cTn id="41" dur="500" fill="hold"/>
                                        <p:tgtEl>
                                          <p:spTgt spid="113"/>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 presetClass="entr" presetSubtype="2" decel="100000" fill="hold" grpId="0" nodeType="afterEffect">
                                  <p:stCondLst>
                                    <p:cond delay="0"/>
                                  </p:stCondLst>
                                  <p:childTnLst>
                                    <p:set>
                                      <p:cBhvr>
                                        <p:cTn id="44" dur="1" fill="hold">
                                          <p:stCondLst>
                                            <p:cond delay="0"/>
                                          </p:stCondLst>
                                        </p:cTn>
                                        <p:tgtEl>
                                          <p:spTgt spid="117"/>
                                        </p:tgtEl>
                                        <p:attrNameLst>
                                          <p:attrName>style.visibility</p:attrName>
                                        </p:attrNameLst>
                                      </p:cBhvr>
                                      <p:to>
                                        <p:strVal val="visible"/>
                                      </p:to>
                                    </p:set>
                                    <p:anim calcmode="lin" valueType="num">
                                      <p:cBhvr additive="base">
                                        <p:cTn id="45" dur="500" fill="hold"/>
                                        <p:tgtEl>
                                          <p:spTgt spid="117"/>
                                        </p:tgtEl>
                                        <p:attrNameLst>
                                          <p:attrName>ppt_x</p:attrName>
                                        </p:attrNameLst>
                                      </p:cBhvr>
                                      <p:tavLst>
                                        <p:tav tm="0">
                                          <p:val>
                                            <p:strVal val="1+#ppt_w/2"/>
                                          </p:val>
                                        </p:tav>
                                        <p:tav tm="100000">
                                          <p:val>
                                            <p:strVal val="#ppt_x"/>
                                          </p:val>
                                        </p:tav>
                                      </p:tavLst>
                                    </p:anim>
                                    <p:anim calcmode="lin" valueType="num">
                                      <p:cBhvr additive="base">
                                        <p:cTn id="46" dur="500" fill="hold"/>
                                        <p:tgtEl>
                                          <p:spTgt spid="117"/>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decel="100000" fill="hold" grpId="0" nodeType="afterEffect">
                                  <p:stCondLst>
                                    <p:cond delay="0"/>
                                  </p:stCondLst>
                                  <p:childTnLst>
                                    <p:set>
                                      <p:cBhvr>
                                        <p:cTn id="49" dur="1" fill="hold">
                                          <p:stCondLst>
                                            <p:cond delay="0"/>
                                          </p:stCondLst>
                                        </p:cTn>
                                        <p:tgtEl>
                                          <p:spTgt spid="114"/>
                                        </p:tgtEl>
                                        <p:attrNameLst>
                                          <p:attrName>style.visibility</p:attrName>
                                        </p:attrNameLst>
                                      </p:cBhvr>
                                      <p:to>
                                        <p:strVal val="visible"/>
                                      </p:to>
                                    </p:set>
                                    <p:anim calcmode="lin" valueType="num">
                                      <p:cBhvr additive="base">
                                        <p:cTn id="50" dur="500" fill="hold"/>
                                        <p:tgtEl>
                                          <p:spTgt spid="114"/>
                                        </p:tgtEl>
                                        <p:attrNameLst>
                                          <p:attrName>ppt_x</p:attrName>
                                        </p:attrNameLst>
                                      </p:cBhvr>
                                      <p:tavLst>
                                        <p:tav tm="0">
                                          <p:val>
                                            <p:strVal val="1+#ppt_w/2"/>
                                          </p:val>
                                        </p:tav>
                                        <p:tav tm="100000">
                                          <p:val>
                                            <p:strVal val="#ppt_x"/>
                                          </p:val>
                                        </p:tav>
                                      </p:tavLst>
                                    </p:anim>
                                    <p:anim calcmode="lin" valueType="num">
                                      <p:cBhvr additive="base">
                                        <p:cTn id="51" dur="5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p:cTn id="56" dur="500" fill="hold"/>
                                        <p:tgtEl>
                                          <p:spTgt spid="108"/>
                                        </p:tgtEl>
                                        <p:attrNameLst>
                                          <p:attrName>ppt_w</p:attrName>
                                        </p:attrNameLst>
                                      </p:cBhvr>
                                      <p:tavLst>
                                        <p:tav tm="0">
                                          <p:val>
                                            <p:fltVal val="0"/>
                                          </p:val>
                                        </p:tav>
                                        <p:tav tm="100000">
                                          <p:val>
                                            <p:strVal val="#ppt_w"/>
                                          </p:val>
                                        </p:tav>
                                      </p:tavLst>
                                    </p:anim>
                                    <p:anim calcmode="lin" valueType="num">
                                      <p:cBhvr>
                                        <p:cTn id="57" dur="500" fill="hold"/>
                                        <p:tgtEl>
                                          <p:spTgt spid="108"/>
                                        </p:tgtEl>
                                        <p:attrNameLst>
                                          <p:attrName>ppt_h</p:attrName>
                                        </p:attrNameLst>
                                      </p:cBhvr>
                                      <p:tavLst>
                                        <p:tav tm="0">
                                          <p:val>
                                            <p:fltVal val="0"/>
                                          </p:val>
                                        </p:tav>
                                        <p:tav tm="100000">
                                          <p:val>
                                            <p:strVal val="#ppt_h"/>
                                          </p:val>
                                        </p:tav>
                                      </p:tavLst>
                                    </p:anim>
                                    <p:animEffect transition="in" filter="fade">
                                      <p:cBhvr>
                                        <p:cTn id="58" dur="500"/>
                                        <p:tgtEl>
                                          <p:spTgt spid="108"/>
                                        </p:tgtEl>
                                      </p:cBhvr>
                                    </p:animEffect>
                                  </p:childTnLst>
                                </p:cTn>
                              </p:par>
                            </p:childTnLst>
                          </p:cTn>
                        </p:par>
                        <p:par>
                          <p:cTn id="59" fill="hold">
                            <p:stCondLst>
                              <p:cond delay="500"/>
                            </p:stCondLst>
                            <p:childTnLst>
                              <p:par>
                                <p:cTn id="60" presetID="2" presetClass="entr" presetSubtype="2" decel="100000" fill="hold" grpId="0" nodeType="afterEffect">
                                  <p:stCondLst>
                                    <p:cond delay="0"/>
                                  </p:stCondLst>
                                  <p:childTnLst>
                                    <p:set>
                                      <p:cBhvr>
                                        <p:cTn id="61" dur="1" fill="hold">
                                          <p:stCondLst>
                                            <p:cond delay="0"/>
                                          </p:stCondLst>
                                        </p:cTn>
                                        <p:tgtEl>
                                          <p:spTgt spid="115"/>
                                        </p:tgtEl>
                                        <p:attrNameLst>
                                          <p:attrName>style.visibility</p:attrName>
                                        </p:attrNameLst>
                                      </p:cBhvr>
                                      <p:to>
                                        <p:strVal val="visible"/>
                                      </p:to>
                                    </p:set>
                                    <p:anim calcmode="lin" valueType="num">
                                      <p:cBhvr additive="base">
                                        <p:cTn id="62" dur="500" fill="hold"/>
                                        <p:tgtEl>
                                          <p:spTgt spid="115"/>
                                        </p:tgtEl>
                                        <p:attrNameLst>
                                          <p:attrName>ppt_x</p:attrName>
                                        </p:attrNameLst>
                                      </p:cBhvr>
                                      <p:tavLst>
                                        <p:tav tm="0">
                                          <p:val>
                                            <p:strVal val="1+#ppt_w/2"/>
                                          </p:val>
                                        </p:tav>
                                        <p:tav tm="100000">
                                          <p:val>
                                            <p:strVal val="#ppt_x"/>
                                          </p:val>
                                        </p:tav>
                                      </p:tavLst>
                                    </p:anim>
                                    <p:anim calcmode="lin" valueType="num">
                                      <p:cBhvr additive="base">
                                        <p:cTn id="63" dur="500" fill="hold"/>
                                        <p:tgtEl>
                                          <p:spTgt spid="115"/>
                                        </p:tgtEl>
                                        <p:attrNameLst>
                                          <p:attrName>ppt_y</p:attrName>
                                        </p:attrNameLst>
                                      </p:cBhvr>
                                      <p:tavLst>
                                        <p:tav tm="0">
                                          <p:val>
                                            <p:strVal val="#ppt_y"/>
                                          </p:val>
                                        </p:tav>
                                        <p:tav tm="100000">
                                          <p:val>
                                            <p:strVal val="#ppt_y"/>
                                          </p:val>
                                        </p:tav>
                                      </p:tavLst>
                                    </p:anim>
                                  </p:childTnLst>
                                </p:cTn>
                              </p:par>
                            </p:childTnLst>
                          </p:cTn>
                        </p:par>
                        <p:par>
                          <p:cTn id="64" fill="hold">
                            <p:stCondLst>
                              <p:cond delay="1000"/>
                            </p:stCondLst>
                            <p:childTnLst>
                              <p:par>
                                <p:cTn id="65" presetID="2" presetClass="entr" presetSubtype="2" decel="100000" fill="hold" grpId="0" nodeType="afterEffect">
                                  <p:stCondLst>
                                    <p:cond delay="0"/>
                                  </p:stCondLst>
                                  <p:childTnLst>
                                    <p:set>
                                      <p:cBhvr>
                                        <p:cTn id="66" dur="1" fill="hold">
                                          <p:stCondLst>
                                            <p:cond delay="0"/>
                                          </p:stCondLst>
                                        </p:cTn>
                                        <p:tgtEl>
                                          <p:spTgt spid="116"/>
                                        </p:tgtEl>
                                        <p:attrNameLst>
                                          <p:attrName>style.visibility</p:attrName>
                                        </p:attrNameLst>
                                      </p:cBhvr>
                                      <p:to>
                                        <p:strVal val="visible"/>
                                      </p:to>
                                    </p:set>
                                    <p:anim calcmode="lin" valueType="num">
                                      <p:cBhvr additive="base">
                                        <p:cTn id="67" dur="500" fill="hold"/>
                                        <p:tgtEl>
                                          <p:spTgt spid="116"/>
                                        </p:tgtEl>
                                        <p:attrNameLst>
                                          <p:attrName>ppt_x</p:attrName>
                                        </p:attrNameLst>
                                      </p:cBhvr>
                                      <p:tavLst>
                                        <p:tav tm="0">
                                          <p:val>
                                            <p:strVal val="1+#ppt_w/2"/>
                                          </p:val>
                                        </p:tav>
                                        <p:tav tm="100000">
                                          <p:val>
                                            <p:strVal val="#ppt_x"/>
                                          </p:val>
                                        </p:tav>
                                      </p:tavLst>
                                    </p:anim>
                                    <p:anim calcmode="lin" valueType="num">
                                      <p:cBhvr additive="base">
                                        <p:cTn id="68" dur="500" fill="hold"/>
                                        <p:tgtEl>
                                          <p:spTgt spid="116"/>
                                        </p:tgtEl>
                                        <p:attrNameLst>
                                          <p:attrName>ppt_y</p:attrName>
                                        </p:attrNameLst>
                                      </p:cBhvr>
                                      <p:tavLst>
                                        <p:tav tm="0">
                                          <p:val>
                                            <p:strVal val="#ppt_y"/>
                                          </p:val>
                                        </p:tav>
                                        <p:tav tm="100000">
                                          <p:val>
                                            <p:strVal val="#ppt_y"/>
                                          </p:val>
                                        </p:tav>
                                      </p:tavLst>
                                    </p:anim>
                                  </p:childTnLst>
                                </p:cTn>
                              </p:par>
                            </p:childTnLst>
                          </p:cTn>
                        </p:par>
                        <p:par>
                          <p:cTn id="69" fill="hold">
                            <p:stCondLst>
                              <p:cond delay="1500"/>
                            </p:stCondLst>
                            <p:childTnLst>
                              <p:par>
                                <p:cTn id="70" presetID="2" presetClass="entr" presetSubtype="2" decel="100000"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1+#ppt_w/2"/>
                                          </p:val>
                                        </p:tav>
                                        <p:tav tm="100000">
                                          <p:val>
                                            <p:strVal val="#ppt_x"/>
                                          </p:val>
                                        </p:tav>
                                      </p:tavLst>
                                    </p:anim>
                                    <p:anim calcmode="lin" valueType="num">
                                      <p:cBhvr additive="base">
                                        <p:cTn id="7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p:bldP spid="113" grpId="0"/>
      <p:bldP spid="114" grpId="0"/>
      <p:bldP spid="115" grpId="0"/>
      <p:bldP spid="116" grpId="0"/>
      <p:bldP spid="117" grpId="0"/>
      <p:bldP spid="106" grpId="0" animBg="1"/>
      <p:bldP spid="107" grpId="0" animBg="1"/>
      <p:bldP spid="108" grpId="0" animBg="1"/>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5A5077EF-65D3-44C2-8532-9CC259ACCF13}"/>
  <p:tag name="ATHENA.CUSTOMXMLCONTENT" val="&lt;?xml version=&quot;1.0&quot;?&gt;&lt;athena xmlns=&quot;http://schemas.microsoft.com/edu/athena&quot; version=&quot;0.1.4983.0&quot;&gt;&lt;timings duration=&quot;73160&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D9A620E3-9288-45B8-9DEE-F771BF65171A}"/>
  <p:tag name="ATHENA.CUSTOMXMLCONTENT" val="&lt;?xml version=&quot;1.0&quot;?&gt;&lt;athena xmlns=&quot;http://schemas.microsoft.com/edu/athena&quot; version=&quot;0.1.4983.0&quot;&gt;&lt;timings duration=&quot;57120&quot;/&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F185AC06-9AC1-4BBB-AA4C-EB968644F944}"/>
  <p:tag name="ATHENA.CUSTOMXMLCONTENT" val="&lt;?xml version=&quot;1.0&quot;?&gt;&lt;athena xmlns=&quot;http://schemas.microsoft.com/edu/athena&quot; version=&quot;0.1.4983.0&quot;&gt;&lt;media streamable=&quot;true&quot; recordStart=&quot;135869&quot; recordEnd=&quot;192989&quot; recordLength=&quot;518132&quot; audioOnly=&quot;true&quot; start=&quot;135869&quot; end=&quot;192989&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ontrol xmlns="http://schemas.microsoft.com/VisualStudio/2011/storyboarding/control">
  <Id Name="c326e073-412f-4345-8d83-2b5a33719868" Revision="1" Stencil="System.MyShapes" StencilVersion="1.0"/>
</Control>
</file>

<file path=customXml/item2.xml><?xml version="1.0" encoding="utf-8"?>
<athena xmlns="http://schemas.microsoft.com/edu/athena" version="0.1.4983.0">
  <timings duration="73160"/>
</athena>
</file>

<file path=customXml/item3.xml><?xml version="1.0" encoding="utf-8"?>
<athena xmlns="http://schemas.microsoft.com/edu/athena" version="0.1.4983.0">
  <media streamable="true" recordStart="135869" recordEnd="192989" recordLength="518132" audioOnly="true" start="135869" end="192989" audioFormat="{00001610-0000-0010-8000-00AA00389B71}" audioRate="44100" muted="false" volume="0.8" fadeIn="0" fadeOut="0" videoFormat="{34363248-0000-0010-8000-00AA00389B71}" videoRate="15" videoWidth="256" videoHeight="256"/>
</athena>
</file>

<file path=customXml/item4.xml><?xml version="1.0" encoding="utf-8"?>
<athena xmlns="http://schemas.microsoft.com/edu/athena" version="0.1.4983.0">
  <timings duration="89057"/>
</athena>
</file>

<file path=customXml/itemProps1.xml><?xml version="1.0" encoding="utf-8"?>
<ds:datastoreItem xmlns:ds="http://schemas.openxmlformats.org/officeDocument/2006/customXml" ds:itemID="{408E017D-D1D3-4079-A17C-8091A747EABD}">
  <ds:schemaRefs>
    <ds:schemaRef ds:uri="http://schemas.microsoft.com/VisualStudio/2011/storyboarding/control"/>
  </ds:schemaRefs>
</ds:datastoreItem>
</file>

<file path=customXml/itemProps2.xml><?xml version="1.0" encoding="utf-8"?>
<ds:datastoreItem xmlns:ds="http://schemas.openxmlformats.org/officeDocument/2006/customXml" ds:itemID="{7B57D0D3-5714-4843-AAE7-4DCE0CB96453}">
  <ds:schemaRefs>
    <ds:schemaRef ds:uri="http://schemas.microsoft.com/edu/athena"/>
  </ds:schemaRefs>
</ds:datastoreItem>
</file>

<file path=customXml/itemProps3.xml><?xml version="1.0" encoding="utf-8"?>
<ds:datastoreItem xmlns:ds="http://schemas.openxmlformats.org/officeDocument/2006/customXml" ds:itemID="{1895FD3D-DDD3-4FD7-8EDB-FE556A5D0067}">
  <ds:schemaRefs>
    <ds:schemaRef ds:uri="http://schemas.microsoft.com/edu/athena"/>
  </ds:schemaRefs>
</ds:datastoreItem>
</file>

<file path=customXml/itemProps4.xml><?xml version="1.0" encoding="utf-8"?>
<ds:datastoreItem xmlns:ds="http://schemas.openxmlformats.org/officeDocument/2006/customXml" ds:itemID="{84E21B1C-75A2-4D12-82CF-359B29AFF3E4}">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otalTime>808</TotalTime>
  <Words>3058</Words>
  <Application>Microsoft Office PowerPoint</Application>
  <PresentationFormat>Widescreen</PresentationFormat>
  <Paragraphs>508</Paragraphs>
  <Slides>25</Slides>
  <Notes>23</Notes>
  <HiddenSlides>10</HiddenSlides>
  <MMClips>1</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25</vt:i4>
      </vt:variant>
    </vt:vector>
  </HeadingPairs>
  <TitlesOfParts>
    <vt:vector size="42" baseType="lpstr">
      <vt:lpstr>MS PGothic</vt:lpstr>
      <vt:lpstr>MS PGothic</vt:lpstr>
      <vt:lpstr>Arial</vt:lpstr>
      <vt:lpstr>Calibri</vt:lpstr>
      <vt:lpstr>Calibri Light</vt:lpstr>
      <vt:lpstr>Consolas</vt:lpstr>
      <vt:lpstr>Courier New</vt:lpstr>
      <vt:lpstr>Droid Serif</vt:lpstr>
      <vt:lpstr>Segoe UI</vt:lpstr>
      <vt:lpstr>Segoe UI Black</vt:lpstr>
      <vt:lpstr>Segoe UI Light</vt:lpstr>
      <vt:lpstr>Segoe UI Semibold</vt:lpstr>
      <vt:lpstr>Segoe UI Semilight</vt:lpstr>
      <vt:lpstr>Wingdings</vt:lpstr>
      <vt:lpstr>Office Theme</vt:lpstr>
      <vt:lpstr>COLOR TEMPLATE</vt:lpstr>
      <vt:lpstr>ads-edu-theme</vt:lpstr>
      <vt:lpstr>Machine Learning with MicrosoftML</vt:lpstr>
      <vt:lpstr>Where’s Waldo?</vt:lpstr>
      <vt:lpstr>What’s Data Science?</vt:lpstr>
      <vt:lpstr>Don’t be Evil!</vt:lpstr>
      <vt:lpstr>The Dimensions of Scalability – Technologies</vt:lpstr>
      <vt:lpstr>The Dimensions of Scalability – Use Cases</vt:lpstr>
      <vt:lpstr>What is R?</vt:lpstr>
      <vt:lpstr>R’s popularity is growing rapidly</vt:lpstr>
      <vt:lpstr>PowerPoint Presentation</vt:lpstr>
      <vt:lpstr>PowerPoint Presentation</vt:lpstr>
      <vt:lpstr>Can R Scale for Scalable Data Science and ML?</vt:lpstr>
      <vt:lpstr>Distributions of R</vt:lpstr>
      <vt:lpstr>CRAN</vt:lpstr>
      <vt:lpstr>PowerPoint Presentation</vt:lpstr>
      <vt:lpstr>Microsoft R portfolio</vt:lpstr>
      <vt:lpstr>Microsoft R Scales to Big Data for Enterprises</vt:lpstr>
      <vt:lpstr>R as an Interface</vt:lpstr>
      <vt:lpstr>Microsoft R Server family </vt:lpstr>
      <vt:lpstr>MRS in Different Contexts</vt:lpstr>
      <vt:lpstr>MRS in Different Contexts</vt:lpstr>
      <vt:lpstr>How MRS Works</vt:lpstr>
      <vt:lpstr>How Does Remote Compute Context Work?</vt:lpstr>
      <vt:lpstr>Available Algorithms</vt:lpstr>
      <vt:lpstr>Parallelized, Remote Execution Algorithms</vt:lpstr>
      <vt:lpstr>Parallelization Strategies – Many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Scalable Data Science</dc:title>
  <dc:creator>Ali-Kazim Zaidi</dc:creator>
  <cp:lastModifiedBy>Ali-Kazim Zaidi</cp:lastModifiedBy>
  <cp:revision>32</cp:revision>
  <dcterms:created xsi:type="dcterms:W3CDTF">2017-05-08T19:14:13Z</dcterms:created>
  <dcterms:modified xsi:type="dcterms:W3CDTF">2017-09-12T12:43:18Z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alizaidi@microsoft.com</vt:lpwstr>
  </property>
  <property fmtid="{D5CDD505-2E9C-101B-9397-08002B2CF9AE}" pid="6" name="MSIP_Label_f42aa342-8706-4288-bd11-ebb85995028c_SetDate">
    <vt:lpwstr>2017-05-08T16:09:09.3829081-04:00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